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6858000" cx="9144000"/>
  <p:notesSz cx="6858000" cy="9144000"/>
  <p:embeddedFontLst>
    <p:embeddedFont>
      <p:font typeface="Libre Franklin"/>
      <p:regular r:id="rId52"/>
      <p:bold r:id="rId53"/>
      <p:italic r:id="rId54"/>
      <p:boldItalic r:id="rId55"/>
    </p:embeddedFont>
    <p:embeddedFont>
      <p:font typeface="Libre Baskerville"/>
      <p:regular r:id="rId56"/>
      <p:bold r:id="rId57"/>
      <p:italic r:id="rId58"/>
    </p:embeddedFont>
    <p:embeddedFont>
      <p:font typeface="Book Antiqua"/>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CEACE2-F11B-466A-B8DD-F211174FFA4C}">
  <a:tblStyle styleId="{A0CEACE2-F11B-466A-B8DD-F211174FFA4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BookAntiqua-boldItalic.fntdata"/><Relationship Id="rId61" Type="http://schemas.openxmlformats.org/officeDocument/2006/relationships/font" Target="fonts/BookAntiqua-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BookAntiqua-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LibreFranklin-bold.fntdata"/><Relationship Id="rId52" Type="http://schemas.openxmlformats.org/officeDocument/2006/relationships/font" Target="fonts/LibreFranklin-regular.fntdata"/><Relationship Id="rId11" Type="http://schemas.openxmlformats.org/officeDocument/2006/relationships/slide" Target="slides/slide5.xml"/><Relationship Id="rId55" Type="http://schemas.openxmlformats.org/officeDocument/2006/relationships/font" Target="fonts/LibreFranklin-boldItalic.fntdata"/><Relationship Id="rId10" Type="http://schemas.openxmlformats.org/officeDocument/2006/relationships/slide" Target="slides/slide4.xml"/><Relationship Id="rId54" Type="http://schemas.openxmlformats.org/officeDocument/2006/relationships/font" Target="fonts/LibreFranklin-italic.fntdata"/><Relationship Id="rId13" Type="http://schemas.openxmlformats.org/officeDocument/2006/relationships/slide" Target="slides/slide7.xml"/><Relationship Id="rId57" Type="http://schemas.openxmlformats.org/officeDocument/2006/relationships/font" Target="fonts/LibreBaskerville-bold.fntdata"/><Relationship Id="rId12" Type="http://schemas.openxmlformats.org/officeDocument/2006/relationships/slide" Target="slides/slide6.xml"/><Relationship Id="rId56" Type="http://schemas.openxmlformats.org/officeDocument/2006/relationships/font" Target="fonts/LibreBaskerville-regular.fntdata"/><Relationship Id="rId15" Type="http://schemas.openxmlformats.org/officeDocument/2006/relationships/slide" Target="slides/slide9.xml"/><Relationship Id="rId59" Type="http://schemas.openxmlformats.org/officeDocument/2006/relationships/font" Target="fonts/BookAntiqua-regular.fntdata"/><Relationship Id="rId14" Type="http://schemas.openxmlformats.org/officeDocument/2006/relationships/slide" Target="slides/slide8.xml"/><Relationship Id="rId58" Type="http://schemas.openxmlformats.org/officeDocument/2006/relationships/font" Target="fonts/LibreBaskerville-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rotWithShape="1">
          <a:blip r:embed="rId2">
            <a:alphaModFix/>
          </a:blip>
          <a:tile algn="tl" flip="none" tx="0" sx="55000" ty="0" sy="55000"/>
        </a:blipFill>
      </p:bgPr>
    </p:bg>
    <p:spTree>
      <p:nvGrpSpPr>
        <p:cNvPr id="17" name="Shape 17"/>
        <p:cNvGrpSpPr/>
        <p:nvPr/>
      </p:nvGrpSpPr>
      <p:grpSpPr>
        <a:xfrm>
          <a:off x="0" y="0"/>
          <a:ext cx="0" cy="0"/>
          <a:chOff x="0" y="0"/>
          <a:chExt cx="0" cy="0"/>
        </a:xfrm>
      </p:grpSpPr>
      <p:sp>
        <p:nvSpPr>
          <p:cNvPr id="18" name="Google Shape;18;p2"/>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9" name="Google Shape;19;p2"/>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0" name="Google Shape;20;p2"/>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rmAutofit/>
          </a:bodyPr>
          <a:lstStyle>
            <a:lvl1pPr lvl="0" algn="ctr">
              <a:spcBef>
                <a:spcPts val="580"/>
              </a:spcBef>
              <a:spcAft>
                <a:spcPts val="0"/>
              </a:spcAft>
              <a:buSzPts val="2210"/>
              <a:buNone/>
              <a:defRPr sz="2600">
                <a:solidFill>
                  <a:schemeClr val="dk2"/>
                </a:solidFill>
              </a:defRPr>
            </a:lvl1pPr>
            <a:lvl2pPr lvl="1" algn="ctr">
              <a:spcBef>
                <a:spcPts val="370"/>
              </a:spcBef>
              <a:spcAft>
                <a:spcPts val="0"/>
              </a:spcAft>
              <a:buSzPts val="1530"/>
              <a:buNone/>
              <a:defRPr/>
            </a:lvl2pPr>
            <a:lvl3pPr lvl="2" algn="ctr">
              <a:spcBef>
                <a:spcPts val="370"/>
              </a:spcBef>
              <a:spcAft>
                <a:spcPts val="0"/>
              </a:spcAft>
              <a:buSzPts val="1530"/>
              <a:buNone/>
              <a:defRPr/>
            </a:lvl3pPr>
            <a:lvl4pPr lvl="3" algn="ctr">
              <a:spcBef>
                <a:spcPts val="370"/>
              </a:spcBef>
              <a:spcAft>
                <a:spcPts val="0"/>
              </a:spcAft>
              <a:buSzPts val="1440"/>
              <a:buNone/>
              <a:defRPr/>
            </a:lvl4pPr>
            <a:lvl5pPr lvl="4" algn="ctr">
              <a:spcBef>
                <a:spcPts val="370"/>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p:txBody>
      </p:sp>
      <p:sp>
        <p:nvSpPr>
          <p:cNvPr id="21" name="Google Shape;21;p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2"/>
          <p:cNvSpPr/>
          <p:nvPr/>
        </p:nvSpPr>
        <p:spPr>
          <a:xfrm>
            <a:off x="62931" y="1449303"/>
            <a:ext cx="9021537" cy="152734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5" name="Google Shape;25;p2"/>
          <p:cNvSpPr/>
          <p:nvPr/>
        </p:nvSpPr>
        <p:spPr>
          <a:xfrm>
            <a:off x="62931" y="1396720"/>
            <a:ext cx="9021537" cy="120580"/>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6" name="Google Shape;26;p2"/>
          <p:cNvSpPr/>
          <p:nvPr/>
        </p:nvSpPr>
        <p:spPr>
          <a:xfrm>
            <a:off x="62931" y="2976649"/>
            <a:ext cx="9021537" cy="11053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7" name="Google Shape;27;p2"/>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a:bodyPr>
          <a:lstStyle>
            <a:lvl1pPr lvl="0" algn="ctr">
              <a:spcBef>
                <a:spcPts val="0"/>
              </a:spcBef>
              <a:spcAft>
                <a:spcPts val="0"/>
              </a:spcAft>
              <a:buClr>
                <a:srgbClr val="FFFFFF"/>
              </a:buClr>
              <a:buSzPts val="4000"/>
              <a:buFont typeface="Libre Frankli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1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1"/>
          <p:cNvSpPr txBox="1"/>
          <p:nvPr>
            <p:ph idx="1" type="body"/>
          </p:nvPr>
        </p:nvSpPr>
        <p:spPr>
          <a:xfrm rot="5400000">
            <a:off x="2514600" y="-152400"/>
            <a:ext cx="4572000" cy="77724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2" name="Google Shape;92;p1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12"/>
          <p:cNvSpPr txBox="1"/>
          <p:nvPr>
            <p:ph type="title"/>
          </p:nvPr>
        </p:nvSpPr>
        <p:spPr>
          <a:xfrm rot="5400000">
            <a:off x="4709478" y="2194564"/>
            <a:ext cx="5851525" cy="201168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rot="5400000">
            <a:off x="769938" y="419103"/>
            <a:ext cx="5851525" cy="55626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8" name="Google Shape;98;p1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3" name="Google Shape;33;p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5"/>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9144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41" name="Google Shape;41;p5"/>
          <p:cNvSpPr txBox="1"/>
          <p:nvPr>
            <p:ph idx="2" type="body"/>
          </p:nvPr>
        </p:nvSpPr>
        <p:spPr>
          <a:xfrm>
            <a:off x="49530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42" name="Google Shape;42;p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5" name="Google Shape;45;p5"/>
          <p:cNvSpPr txBox="1"/>
          <p:nvPr>
            <p:ph idx="3" type="body"/>
          </p:nvPr>
        </p:nvSpPr>
        <p:spPr>
          <a:xfrm>
            <a:off x="9144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46" name="Google Shape;46;p5"/>
          <p:cNvSpPr txBox="1"/>
          <p:nvPr>
            <p:ph idx="4" type="body"/>
          </p:nvPr>
        </p:nvSpPr>
        <p:spPr>
          <a:xfrm>
            <a:off x="49530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rotWithShape="1">
          <a:blip r:embed="rId2">
            <a:alphaModFix/>
          </a:blip>
          <a:tile algn="tl" flip="none" tx="0" sx="55000" ty="0" sy="55000"/>
        </a:blipFill>
      </p:bgPr>
    </p:bg>
    <p:spTree>
      <p:nvGrpSpPr>
        <p:cNvPr id="52" name="Shape 52"/>
        <p:cNvGrpSpPr/>
        <p:nvPr/>
      </p:nvGrpSpPr>
      <p:grpSpPr>
        <a:xfrm>
          <a:off x="0" y="0"/>
          <a:ext cx="0" cy="0"/>
          <a:chOff x="0" y="0"/>
          <a:chExt cx="0" cy="0"/>
        </a:xfrm>
      </p:grpSpPr>
      <p:sp>
        <p:nvSpPr>
          <p:cNvPr id="53" name="Google Shape;53;p7"/>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54" name="Google Shape;54;p7"/>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55" name="Google Shape;55;p7"/>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
          <p:cNvSpPr txBox="1"/>
          <p:nvPr>
            <p:ph idx="1" type="body"/>
          </p:nvPr>
        </p:nvSpPr>
        <p:spPr>
          <a:xfrm>
            <a:off x="722313" y="2547938"/>
            <a:ext cx="7772400" cy="1338262"/>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2040"/>
              <a:buNone/>
              <a:defRPr sz="2400">
                <a:solidFill>
                  <a:srgbClr val="888888"/>
                </a:solidFill>
              </a:defRPr>
            </a:lvl1pPr>
            <a:lvl2pPr indent="-228600" lvl="1" marL="914400" algn="l">
              <a:spcBef>
                <a:spcPts val="370"/>
              </a:spcBef>
              <a:spcAft>
                <a:spcPts val="0"/>
              </a:spcAft>
              <a:buSzPts val="1530"/>
              <a:buNone/>
              <a:defRPr sz="1800">
                <a:solidFill>
                  <a:srgbClr val="888888"/>
                </a:solidFill>
              </a:defRPr>
            </a:lvl2pPr>
            <a:lvl3pPr indent="-228600" lvl="2" marL="1371600" algn="l">
              <a:spcBef>
                <a:spcPts val="370"/>
              </a:spcBef>
              <a:spcAft>
                <a:spcPts val="0"/>
              </a:spcAft>
              <a:buSzPts val="1360"/>
              <a:buNone/>
              <a:defRPr sz="1600">
                <a:solidFill>
                  <a:srgbClr val="888888"/>
                </a:solidFill>
              </a:defRPr>
            </a:lvl3pPr>
            <a:lvl4pPr indent="-228600" lvl="3" marL="1828800" algn="l">
              <a:spcBef>
                <a:spcPts val="370"/>
              </a:spcBef>
              <a:spcAft>
                <a:spcPts val="0"/>
              </a:spcAft>
              <a:buSzPts val="1120"/>
              <a:buNone/>
              <a:defRPr sz="1400">
                <a:solidFill>
                  <a:srgbClr val="888888"/>
                </a:solidFill>
              </a:defRPr>
            </a:lvl4pPr>
            <a:lvl5pPr indent="-228600" lvl="4" marL="2286000" algn="l">
              <a:spcBef>
                <a:spcPts val="370"/>
              </a:spcBef>
              <a:spcAft>
                <a:spcPts val="0"/>
              </a:spcAft>
              <a:buSzPts val="1400"/>
              <a:buFont typeface="Libre Baskerville"/>
              <a:buNone/>
              <a:defRPr sz="1400">
                <a:solidFill>
                  <a:srgbClr val="888888"/>
                </a:solidFill>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7" name="Google Shape;57;p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800100" y="6172200"/>
            <a:ext cx="40005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p:nvPr/>
        </p:nvSpPr>
        <p:spPr>
          <a:xfrm flipH="1" rot="10800000">
            <a:off x="69412" y="2376830"/>
            <a:ext cx="9013515"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0" name="Google Shape;60;p7"/>
          <p:cNvSpPr/>
          <p:nvPr/>
        </p:nvSpPr>
        <p:spPr>
          <a:xfrm>
            <a:off x="69146" y="2341475"/>
            <a:ext cx="9013781"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1" name="Google Shape;61;p7"/>
          <p:cNvSpPr/>
          <p:nvPr/>
        </p:nvSpPr>
        <p:spPr>
          <a:xfrm>
            <a:off x="68306" y="2468880"/>
            <a:ext cx="9014621" cy="457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2" name="Google Shape;62;p7"/>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8"/>
          <p:cNvSpPr txBox="1"/>
          <p:nvPr>
            <p:ph idx="1" type="body"/>
          </p:nvPr>
        </p:nvSpPr>
        <p:spPr>
          <a:xfrm>
            <a:off x="91440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9" name="Google Shape;69;p8"/>
          <p:cNvSpPr txBox="1"/>
          <p:nvPr>
            <p:ph idx="2" type="body"/>
          </p:nvPr>
        </p:nvSpPr>
        <p:spPr>
          <a:xfrm>
            <a:off x="493395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9"/>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2" name="Google Shape;72;p9"/>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3" name="Google Shape;73;p9"/>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9"/>
          <p:cNvSpPr txBox="1"/>
          <p:nvPr>
            <p:ph idx="1" type="body"/>
          </p:nvPr>
        </p:nvSpPr>
        <p:spPr>
          <a:xfrm>
            <a:off x="914400" y="1600200"/>
            <a:ext cx="1905000" cy="449580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530"/>
              <a:buNone/>
              <a:defRPr sz="1800"/>
            </a:lvl1pPr>
            <a:lvl2pPr indent="-228600" lvl="1" marL="914400" algn="l">
              <a:spcBef>
                <a:spcPts val="370"/>
              </a:spcBef>
              <a:spcAft>
                <a:spcPts val="0"/>
              </a:spcAft>
              <a:buSzPts val="1020"/>
              <a:buNone/>
              <a:defRPr sz="1200"/>
            </a:lvl2pPr>
            <a:lvl3pPr indent="-228600" lvl="2" marL="1371600" algn="l">
              <a:spcBef>
                <a:spcPts val="370"/>
              </a:spcBef>
              <a:spcAft>
                <a:spcPts val="0"/>
              </a:spcAft>
              <a:buSzPts val="850"/>
              <a:buNone/>
              <a:defRPr sz="1000"/>
            </a:lvl3pPr>
            <a:lvl4pPr indent="-228600" lvl="3" marL="1828800" algn="l">
              <a:spcBef>
                <a:spcPts val="370"/>
              </a:spcBef>
              <a:spcAft>
                <a:spcPts val="0"/>
              </a:spcAft>
              <a:buSzPts val="720"/>
              <a:buNone/>
              <a:defRPr sz="900"/>
            </a:lvl4pPr>
            <a:lvl5pPr indent="-228600" lvl="4" marL="2286000" algn="l">
              <a:spcBef>
                <a:spcPts val="370"/>
              </a:spcBef>
              <a:spcAft>
                <a:spcPts val="0"/>
              </a:spcAft>
              <a:buSzPts val="900"/>
              <a:buFont typeface="Libre Baskerville"/>
              <a:buNone/>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75" name="Google Shape;75;p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9"/>
          <p:cNvSpPr txBox="1"/>
          <p:nvPr>
            <p:ph idx="2" type="body"/>
          </p:nvPr>
        </p:nvSpPr>
        <p:spPr>
          <a:xfrm>
            <a:off x="2971800" y="1600200"/>
            <a:ext cx="5715000" cy="44958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10"/>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45700">
            <a:noAutofit/>
          </a:bodyPr>
          <a:lstStyle>
            <a:lvl1pPr lvl="0" algn="l">
              <a:spcBef>
                <a:spcPts val="0"/>
              </a:spcBef>
              <a:spcAft>
                <a:spcPts val="0"/>
              </a:spcAft>
              <a:buClr>
                <a:schemeClr val="dk2"/>
              </a:buClr>
              <a:buSzPts val="2800"/>
              <a:buFont typeface="Libre Franklin"/>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0"/>
          <p:cNvSpPr txBox="1"/>
          <p:nvPr>
            <p:ph idx="1" type="body"/>
          </p:nvPr>
        </p:nvSpPr>
        <p:spPr>
          <a:xfrm>
            <a:off x="914400" y="5445825"/>
            <a:ext cx="7315200" cy="68580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360"/>
              <a:buFont typeface="Libre Baskerville"/>
              <a:buNone/>
              <a:defRPr sz="1600"/>
            </a:lvl1pPr>
            <a:lvl2pPr indent="-293369" lvl="1" marL="914400" algn="l">
              <a:spcBef>
                <a:spcPts val="370"/>
              </a:spcBef>
              <a:spcAft>
                <a:spcPts val="0"/>
              </a:spcAft>
              <a:buSzPts val="1020"/>
              <a:buChar char="⚫"/>
              <a:defRPr sz="1200"/>
            </a:lvl2pPr>
            <a:lvl3pPr indent="-282575" lvl="2" marL="1371600" algn="l">
              <a:spcBef>
                <a:spcPts val="370"/>
              </a:spcBef>
              <a:spcAft>
                <a:spcPts val="0"/>
              </a:spcAft>
              <a:buSzPts val="850"/>
              <a:buChar char="⚫"/>
              <a:defRPr sz="1000"/>
            </a:lvl3pPr>
            <a:lvl4pPr indent="-274319" lvl="3" marL="1828800" algn="l">
              <a:spcBef>
                <a:spcPts val="370"/>
              </a:spcBef>
              <a:spcAft>
                <a:spcPts val="0"/>
              </a:spcAft>
              <a:buSzPts val="720"/>
              <a:buChar char="⚫"/>
              <a:defRPr sz="900"/>
            </a:lvl4pPr>
            <a:lvl5pPr indent="-285750" lvl="4" marL="2286000" algn="l">
              <a:spcBef>
                <a:spcPts val="370"/>
              </a:spcBef>
              <a:spcAft>
                <a:spcPts val="0"/>
              </a:spcAft>
              <a:buSzPts val="900"/>
              <a:buFont typeface="Libre Baskerville"/>
              <a:buChar char="o"/>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2" name="Google Shape;82;p1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1" type="ftr"/>
          </p:nvPr>
        </p:nvSpPr>
        <p:spPr>
          <a:xfrm>
            <a:off x="914400" y="6172200"/>
            <a:ext cx="38862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10"/>
          <p:cNvSpPr/>
          <p:nvPr/>
        </p:nvSpPr>
        <p:spPr>
          <a:xfrm flipH="1" rot="10800000">
            <a:off x="68307" y="4683555"/>
            <a:ext cx="9006840"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6" name="Google Shape;86;p10"/>
          <p:cNvSpPr/>
          <p:nvPr/>
        </p:nvSpPr>
        <p:spPr>
          <a:xfrm>
            <a:off x="68508" y="4650474"/>
            <a:ext cx="9006639"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7" name="Google Shape;87;p10"/>
          <p:cNvSpPr/>
          <p:nvPr/>
        </p:nvSpPr>
        <p:spPr>
          <a:xfrm>
            <a:off x="68510" y="4773224"/>
            <a:ext cx="9006637" cy="4880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8" name="Google Shape;88;p10"/>
          <p:cNvSpPr/>
          <p:nvPr>
            <p:ph idx="2" type="pic"/>
          </p:nvPr>
        </p:nvSpPr>
        <p:spPr>
          <a:xfrm>
            <a:off x="68308" y="66675"/>
            <a:ext cx="9001873" cy="4581525"/>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1" name="Google Shape;11;p1"/>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2" name="Google Shape;12;p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marR="0" rtl="0" algn="l">
              <a:spcBef>
                <a:spcPts val="0"/>
              </a:spcBef>
              <a:spcAft>
                <a:spcPts val="0"/>
              </a:spcAft>
              <a:buClr>
                <a:schemeClr val="dk2"/>
              </a:buClr>
              <a:buSzPts val="4000"/>
              <a:buFont typeface="Libre Franklin"/>
              <a:buNone/>
              <a:defRPr b="0" i="0" sz="40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 name="Google Shape;15;p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 name="Google Shape;16;p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dsaha.cpcb@gmail.com" TargetMode="External"/><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ph idx="1" type="subTitle"/>
          </p:nvPr>
        </p:nvSpPr>
        <p:spPr>
          <a:xfrm>
            <a:off x="1295400" y="3200400"/>
            <a:ext cx="6477000" cy="23622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SzPts val="2210"/>
              <a:buNone/>
            </a:pPr>
            <a:r>
              <a:rPr b="1" lang="en-US"/>
              <a:t>Dr Dipankar Saha</a:t>
            </a:r>
            <a:endParaRPr b="1"/>
          </a:p>
          <a:p>
            <a:pPr indent="0" lvl="0" marL="0" rtl="0" algn="ctr">
              <a:spcBef>
                <a:spcPts val="580"/>
              </a:spcBef>
              <a:spcAft>
                <a:spcPts val="0"/>
              </a:spcAft>
              <a:buSzPts val="2210"/>
              <a:buNone/>
            </a:pPr>
            <a:r>
              <a:rPr b="1" lang="en-US"/>
              <a:t>Ex-Additional Director, CPCB, Delhi</a:t>
            </a:r>
            <a:endParaRPr/>
          </a:p>
          <a:p>
            <a:pPr indent="0" lvl="0" marL="0" rtl="0" algn="ctr">
              <a:spcBef>
                <a:spcPts val="580"/>
              </a:spcBef>
              <a:spcAft>
                <a:spcPts val="0"/>
              </a:spcAft>
              <a:buSzPts val="2210"/>
              <a:buNone/>
            </a:pPr>
            <a:r>
              <a:rPr b="1" lang="en-US"/>
              <a:t>Ex-Member, EAC, MoEF&amp;CC, New Delhi</a:t>
            </a:r>
            <a:endParaRPr/>
          </a:p>
          <a:p>
            <a:pPr indent="0" lvl="0" marL="0" rtl="0" algn="ctr">
              <a:spcBef>
                <a:spcPts val="580"/>
              </a:spcBef>
              <a:spcAft>
                <a:spcPts val="0"/>
              </a:spcAft>
              <a:buSzPts val="2210"/>
              <a:buNone/>
            </a:pPr>
            <a:r>
              <a:rPr b="1" lang="en-US" u="sng">
                <a:solidFill>
                  <a:schemeClr val="hlink"/>
                </a:solidFill>
                <a:hlinkClick r:id="rId3"/>
              </a:rPr>
              <a:t>dsaha.cpcb@gmail.com</a:t>
            </a:r>
            <a:r>
              <a:rPr b="1" lang="en-US"/>
              <a:t> </a:t>
            </a:r>
            <a:endParaRPr/>
          </a:p>
          <a:p>
            <a:pPr indent="0" lvl="0" marL="0" rtl="0" algn="ctr">
              <a:spcBef>
                <a:spcPts val="580"/>
              </a:spcBef>
              <a:spcAft>
                <a:spcPts val="0"/>
              </a:spcAft>
              <a:buSzPts val="2210"/>
              <a:buNone/>
            </a:pPr>
            <a:r>
              <a:rPr b="1" lang="en-US"/>
              <a:t>August 17, 2022</a:t>
            </a:r>
            <a:endParaRPr/>
          </a:p>
        </p:txBody>
      </p:sp>
      <p:sp>
        <p:nvSpPr>
          <p:cNvPr id="106" name="Google Shape;106;p13"/>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fontScale="90000"/>
          </a:bodyPr>
          <a:lstStyle/>
          <a:p>
            <a:pPr indent="0" lvl="0" marL="0" rtl="0" algn="ctr">
              <a:spcBef>
                <a:spcPts val="0"/>
              </a:spcBef>
              <a:spcAft>
                <a:spcPts val="0"/>
              </a:spcAft>
              <a:buClr>
                <a:srgbClr val="FFFFFF"/>
              </a:buClr>
              <a:buSzPct val="100000"/>
              <a:buFont typeface="Libre Franklin"/>
              <a:buNone/>
            </a:pPr>
            <a:r>
              <a:rPr b="1" lang="en-US"/>
              <a:t>Environment &amp; health - thermal power plants emitting toxic gases &amp; mitigation</a:t>
            </a:r>
            <a:endParaRPr/>
          </a:p>
        </p:txBody>
      </p:sp>
      <p:pic>
        <p:nvPicPr>
          <p:cNvPr id="107" name="Google Shape;107;p13"/>
          <p:cNvPicPr preferRelativeResize="0"/>
          <p:nvPr/>
        </p:nvPicPr>
        <p:blipFill rotWithShape="1">
          <a:blip r:embed="rId4">
            <a:alphaModFix/>
          </a:blip>
          <a:srcRect b="0" l="0" r="0" t="0"/>
          <a:stretch/>
        </p:blipFill>
        <p:spPr>
          <a:xfrm>
            <a:off x="685800" y="3400425"/>
            <a:ext cx="1006079" cy="13930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aphicFrame>
        <p:nvGraphicFramePr>
          <p:cNvPr id="175" name="Google Shape;175;p22"/>
          <p:cNvGraphicFramePr/>
          <p:nvPr/>
        </p:nvGraphicFramePr>
        <p:xfrm>
          <a:off x="251520" y="840080"/>
          <a:ext cx="3000000" cy="3000000"/>
        </p:xfrm>
        <a:graphic>
          <a:graphicData uri="http://schemas.openxmlformats.org/drawingml/2006/table">
            <a:tbl>
              <a:tblPr>
                <a:noFill/>
                <a:tableStyleId>{A0CEACE2-F11B-466A-B8DD-F211174FFA4C}</a:tableStyleId>
              </a:tblPr>
              <a:tblGrid>
                <a:gridCol w="3529250"/>
                <a:gridCol w="2184225"/>
                <a:gridCol w="2999475"/>
              </a:tblGrid>
              <a:tr h="228600">
                <a:tc>
                  <a:txBody>
                    <a:bodyPr/>
                    <a:lstStyle/>
                    <a:p>
                      <a:pPr indent="0" lvl="0" marL="0" marR="0" rtl="0" algn="ctr">
                        <a:lnSpc>
                          <a:spcPct val="100000"/>
                        </a:lnSpc>
                        <a:spcBef>
                          <a:spcPts val="0"/>
                        </a:spcBef>
                        <a:spcAft>
                          <a:spcPts val="0"/>
                        </a:spcAft>
                        <a:buNone/>
                      </a:pPr>
                      <a:r>
                        <a:rPr b="1" lang="en-US" sz="1800" u="none" cap="none" strike="noStrike"/>
                        <a:t>Plant Water Usages</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Water Requirement (m</a:t>
                      </a:r>
                      <a:r>
                        <a:rPr b="1" baseline="30000" lang="en-US" sz="1800" u="none" cap="none" strike="noStrike"/>
                        <a:t>3</a:t>
                      </a:r>
                      <a:r>
                        <a:rPr b="1" lang="en-US" sz="1800" u="none" cap="none" strike="noStrike"/>
                        <a:t>/hr)</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Type of Water</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Makeup for CW System</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6120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Clarified Water &amp; Boiler Blow down</a:t>
                      </a:r>
                      <a:endParaRPr b="1" sz="1800" u="none" cap="none" strike="noStrike">
                        <a:latin typeface="Times New Roman"/>
                        <a:ea typeface="Times New Roman"/>
                        <a:cs typeface="Times New Roman"/>
                        <a:sym typeface="Times New Roman"/>
                      </a:endParaRPr>
                    </a:p>
                  </a:txBody>
                  <a:tcPr marT="0" marB="0" marR="68575" marL="68575"/>
                </a:tc>
              </a:tr>
              <a:tr h="65200">
                <a:tc>
                  <a:txBody>
                    <a:bodyPr/>
                    <a:lstStyle/>
                    <a:p>
                      <a:pPr indent="0" lvl="0" marL="0" marR="0" rtl="0" algn="just">
                        <a:lnSpc>
                          <a:spcPct val="100000"/>
                        </a:lnSpc>
                        <a:spcBef>
                          <a:spcPts val="0"/>
                        </a:spcBef>
                        <a:spcAft>
                          <a:spcPts val="0"/>
                        </a:spcAft>
                        <a:buNone/>
                      </a:pPr>
                      <a:r>
                        <a:rPr b="1" lang="en-US" sz="1800" u="none" cap="none" strike="noStrike"/>
                        <a:t>Make up to Boiler</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130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Demineralized Water</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HVAC System</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200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Clarified</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Potable Water</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250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Pot Clarified, Filtered and Chlorinated</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Makeup to AHS cooling system </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50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Clarified</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CHP &amp; Dust Suppression System</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350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Clarified water</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Ash Disposal System (Bottom Ash)</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2000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Raw Water </a:t>
                      </a:r>
                      <a:endParaRPr/>
                    </a:p>
                    <a:p>
                      <a:pPr indent="0" lvl="0" marL="0" marR="0" rtl="0" algn="just">
                        <a:lnSpc>
                          <a:spcPct val="100000"/>
                        </a:lnSpc>
                        <a:spcBef>
                          <a:spcPts val="0"/>
                        </a:spcBef>
                        <a:spcAft>
                          <a:spcPts val="0"/>
                        </a:spcAft>
                        <a:buNone/>
                      </a:pPr>
                      <a:r>
                        <a:rPr b="1" lang="en-US" sz="1800" u="none" cap="none" strike="noStrike"/>
                        <a:t>(once through)</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Ash Disposal System (Bottom Ash)</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410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CW blow down</a:t>
                      </a:r>
                      <a:endParaRPr/>
                    </a:p>
                    <a:p>
                      <a:pPr indent="0" lvl="0" marL="0" marR="0" rtl="0" algn="just">
                        <a:lnSpc>
                          <a:spcPct val="100000"/>
                        </a:lnSpc>
                        <a:spcBef>
                          <a:spcPts val="0"/>
                        </a:spcBef>
                        <a:spcAft>
                          <a:spcPts val="0"/>
                        </a:spcAft>
                        <a:buNone/>
                      </a:pPr>
                      <a:r>
                        <a:rPr b="1" lang="en-US" sz="1800" u="none" cap="none" strike="noStrike"/>
                        <a:t>(Make Up)</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Ash Disposal System (Fly Ash)</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900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CW blow down</a:t>
                      </a:r>
                      <a:endParaRPr b="1" sz="1800" u="none" cap="none" strike="noStrike">
                        <a:latin typeface="Times New Roman"/>
                        <a:ea typeface="Times New Roman"/>
                        <a:cs typeface="Times New Roman"/>
                        <a:sym typeface="Times New Roman"/>
                      </a:endParaRPr>
                    </a:p>
                  </a:txBody>
                  <a:tcPr marT="0" marB="0" marR="68575" marL="68575"/>
                </a:tc>
              </a:tr>
              <a:tr h="228600">
                <a:tc>
                  <a:txBody>
                    <a:bodyPr/>
                    <a:lstStyle/>
                    <a:p>
                      <a:pPr indent="0" lvl="0" marL="0" marR="0" rtl="0" algn="just">
                        <a:lnSpc>
                          <a:spcPct val="100000"/>
                        </a:lnSpc>
                        <a:spcBef>
                          <a:spcPts val="0"/>
                        </a:spcBef>
                        <a:spcAft>
                          <a:spcPts val="0"/>
                        </a:spcAft>
                        <a:buNone/>
                      </a:pPr>
                      <a:r>
                        <a:rPr b="1" lang="en-US" sz="1800" u="none" cap="none" strike="noStrike"/>
                        <a:t>Plant Service Water </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lnSpc>
                          <a:spcPct val="100000"/>
                        </a:lnSpc>
                        <a:spcBef>
                          <a:spcPts val="0"/>
                        </a:spcBef>
                        <a:spcAft>
                          <a:spcPts val="0"/>
                        </a:spcAft>
                        <a:buNone/>
                      </a:pPr>
                      <a:r>
                        <a:rPr b="1" lang="en-US" sz="1800" u="none" cap="none" strike="noStrike"/>
                        <a:t>400</a:t>
                      </a:r>
                      <a:endParaRPr b="1"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just">
                        <a:lnSpc>
                          <a:spcPct val="100000"/>
                        </a:lnSpc>
                        <a:spcBef>
                          <a:spcPts val="0"/>
                        </a:spcBef>
                        <a:spcAft>
                          <a:spcPts val="0"/>
                        </a:spcAft>
                        <a:buNone/>
                      </a:pPr>
                      <a:r>
                        <a:rPr b="1" lang="en-US" sz="1800" u="none" cap="none" strike="noStrike"/>
                        <a:t>CW blow down, Clarified</a:t>
                      </a:r>
                      <a:endParaRPr b="1" sz="1800" u="none" cap="none" strike="noStrike">
                        <a:latin typeface="Times New Roman"/>
                        <a:ea typeface="Times New Roman"/>
                        <a:cs typeface="Times New Roman"/>
                        <a:sym typeface="Times New Roman"/>
                      </a:endParaRPr>
                    </a:p>
                  </a:txBody>
                  <a:tcPr marT="0" marB="0" marR="68575" marL="68575"/>
                </a:tc>
              </a:tr>
            </a:tbl>
          </a:graphicData>
        </a:graphic>
      </p:graphicFrame>
      <p:sp>
        <p:nvSpPr>
          <p:cNvPr id="176" name="Google Shape;176;p2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77" name="Google Shape;177;p22"/>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Water Requirement in TPP (4 x 660 MW)</a:t>
            </a:r>
            <a:endParaRPr b="0" i="0" sz="2800" u="none" cap="none" strike="noStrike">
              <a:solidFill>
                <a:schemeClr val="dk1"/>
              </a:solidFill>
              <a:latin typeface="Libre Franklin"/>
              <a:ea typeface="Libre Franklin"/>
              <a:cs typeface="Libre Franklin"/>
              <a:sym typeface="Libre Franklin"/>
            </a:endParaRPr>
          </a:p>
        </p:txBody>
      </p:sp>
      <p:sp>
        <p:nvSpPr>
          <p:cNvPr id="178" name="Google Shape;178;p2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aphicFrame>
        <p:nvGraphicFramePr>
          <p:cNvPr id="183" name="Google Shape;183;p23"/>
          <p:cNvGraphicFramePr/>
          <p:nvPr/>
        </p:nvGraphicFramePr>
        <p:xfrm>
          <a:off x="179511" y="694388"/>
          <a:ext cx="3000000" cy="3000000"/>
        </p:xfrm>
        <a:graphic>
          <a:graphicData uri="http://schemas.openxmlformats.org/drawingml/2006/table">
            <a:tbl>
              <a:tblPr bandRow="1" firstCol="1" firstRow="1">
                <a:noFill/>
                <a:tableStyleId>{A0CEACE2-F11B-466A-B8DD-F211174FFA4C}</a:tableStyleId>
              </a:tblPr>
              <a:tblGrid>
                <a:gridCol w="1728200"/>
                <a:gridCol w="1008125"/>
                <a:gridCol w="1152125"/>
                <a:gridCol w="936100"/>
                <a:gridCol w="1008100"/>
                <a:gridCol w="2272375"/>
                <a:gridCol w="607925"/>
              </a:tblGrid>
              <a:tr h="241650">
                <a:tc>
                  <a:txBody>
                    <a:bodyPr/>
                    <a:lstStyle/>
                    <a:p>
                      <a:pPr indent="0" lvl="0" marL="0" marR="0" rtl="0" algn="just">
                        <a:spcBef>
                          <a:spcPts val="0"/>
                        </a:spcBef>
                        <a:spcAft>
                          <a:spcPts val="0"/>
                        </a:spcAft>
                        <a:buNone/>
                      </a:pPr>
                      <a:r>
                        <a:rPr b="1" lang="en-US" sz="1400" u="none" cap="none" strike="noStrike">
                          <a:solidFill>
                            <a:schemeClr val="dk1"/>
                          </a:solidFill>
                        </a:rPr>
                        <a:t>Name of the Effluent Stream</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Qty. before Treatment</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Treatment Accorded</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Qty. after Treatment</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Net Qty. Discharged</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gridSpan="2">
                  <a:txBody>
                    <a:bodyPr/>
                    <a:lstStyle/>
                    <a:p>
                      <a:pPr indent="0" lvl="0" marL="0" marR="0" rtl="0" algn="ctr">
                        <a:spcBef>
                          <a:spcPts val="0"/>
                        </a:spcBef>
                        <a:spcAft>
                          <a:spcPts val="0"/>
                        </a:spcAft>
                        <a:buNone/>
                      </a:pPr>
                      <a:r>
                        <a:rPr b="1" lang="en-US" sz="1400" u="none" cap="none" strike="noStrike">
                          <a:solidFill>
                            <a:schemeClr val="dk1"/>
                          </a:solidFill>
                        </a:rPr>
                        <a:t>Remarks</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hMerge="1"/>
              </a:tr>
              <a:tr h="139250">
                <a:tc>
                  <a:txBody>
                    <a:bodyPr/>
                    <a:lstStyle/>
                    <a:p>
                      <a:pPr indent="0" lvl="0" marL="0" marR="0" rtl="0" algn="just">
                        <a:lnSpc>
                          <a:spcPct val="100000"/>
                        </a:lnSpc>
                        <a:spcBef>
                          <a:spcPts val="0"/>
                        </a:spcBef>
                        <a:spcAft>
                          <a:spcPts val="0"/>
                        </a:spcAft>
                        <a:buNone/>
                      </a:pPr>
                      <a:r>
                        <a:rPr b="1" lang="en-US" sz="1400" u="none" cap="none" strike="noStrike">
                          <a:solidFill>
                            <a:schemeClr val="dk1"/>
                          </a:solidFill>
                        </a:rPr>
                        <a:t>Clarifier Sludge from CW tank</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200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None</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200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gridSpan="2">
                  <a:txBody>
                    <a:bodyPr/>
                    <a:lstStyle/>
                    <a:p>
                      <a:pPr indent="0" lvl="0" marL="0" marR="0" rtl="0" algn="just">
                        <a:spcBef>
                          <a:spcPts val="0"/>
                        </a:spcBef>
                        <a:spcAft>
                          <a:spcPts val="0"/>
                        </a:spcAft>
                        <a:buNone/>
                      </a:pPr>
                      <a:r>
                        <a:rPr b="1" lang="en-US" sz="1400" u="none" cap="none" strike="noStrike">
                          <a:solidFill>
                            <a:schemeClr val="dk1"/>
                          </a:solidFill>
                        </a:rPr>
                        <a:t> Shall be discharged through ash slurry disposal system to bottom ash dyke</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hMerge="1"/>
              </a:tr>
              <a:tr h="521875">
                <a:tc>
                  <a:txBody>
                    <a:bodyPr/>
                    <a:lstStyle/>
                    <a:p>
                      <a:pPr indent="0" lvl="0" marL="0" marR="0" rtl="0" algn="just">
                        <a:lnSpc>
                          <a:spcPct val="100000"/>
                        </a:lnSpc>
                        <a:spcBef>
                          <a:spcPts val="0"/>
                        </a:spcBef>
                        <a:spcAft>
                          <a:spcPts val="0"/>
                        </a:spcAft>
                        <a:buNone/>
                      </a:pPr>
                      <a:r>
                        <a:rPr b="1" lang="en-US" sz="1400" u="none" cap="none" strike="noStrike">
                          <a:solidFill>
                            <a:schemeClr val="dk1"/>
                          </a:solidFill>
                        </a:rPr>
                        <a:t>Clarifier Sludge from DM clarifier tank, Pot Clarifier Lamella clarifier etc.</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25</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None</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25</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                      </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a:txBody>
                    <a:bodyPr/>
                    <a:lstStyle/>
                    <a:p>
                      <a:pPr indent="0" lvl="0" marL="0" marR="0" rtl="0" algn="l">
                        <a:spcBef>
                          <a:spcPts val="0"/>
                        </a:spcBef>
                        <a:spcAft>
                          <a:spcPts val="0"/>
                        </a:spcAft>
                        <a:buNone/>
                      </a:pPr>
                      <a:r>
                        <a:rPr b="1" lang="en-US" sz="1400" u="none" cap="none" strike="noStrike">
                          <a:solidFill>
                            <a:schemeClr val="dk1"/>
                          </a:solidFill>
                        </a:rPr>
                        <a:t> </a:t>
                      </a:r>
                      <a:endParaRPr b="1" sz="1400" u="none" cap="none" strike="noStrike">
                        <a:solidFill>
                          <a:schemeClr val="dk1"/>
                        </a:solidFill>
                        <a:latin typeface="Times New Roman"/>
                        <a:ea typeface="Times New Roman"/>
                        <a:cs typeface="Times New Roman"/>
                        <a:sym typeface="Times New Roman"/>
                      </a:endParaRPr>
                    </a:p>
                  </a:txBody>
                  <a:tcPr marT="0" marB="0" marR="0" marL="0" anchor="ctr"/>
                </a:tc>
              </a:tr>
              <a:tr h="340650">
                <a:tc>
                  <a:txBody>
                    <a:bodyPr/>
                    <a:lstStyle/>
                    <a:p>
                      <a:pPr indent="0" lvl="0" marL="0" marR="0" rtl="0" algn="just">
                        <a:lnSpc>
                          <a:spcPct val="100000"/>
                        </a:lnSpc>
                        <a:spcBef>
                          <a:spcPts val="0"/>
                        </a:spcBef>
                        <a:spcAft>
                          <a:spcPts val="0"/>
                        </a:spcAft>
                        <a:buNone/>
                      </a:pPr>
                      <a:r>
                        <a:rPr b="1" lang="en-US" sz="1400" u="none" cap="none" strike="noStrike">
                          <a:solidFill>
                            <a:schemeClr val="dk1"/>
                          </a:solidFill>
                        </a:rPr>
                        <a:t>DM Plant regeneration waste</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5</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00000"/>
                        </a:lnSpc>
                        <a:spcBef>
                          <a:spcPts val="0"/>
                        </a:spcBef>
                        <a:spcAft>
                          <a:spcPts val="0"/>
                        </a:spcAft>
                        <a:buNone/>
                      </a:pPr>
                      <a:r>
                        <a:rPr b="1" lang="en-US" sz="1400" u="none" cap="none" strike="noStrike">
                          <a:solidFill>
                            <a:schemeClr val="dk1"/>
                          </a:solidFill>
                        </a:rPr>
                        <a:t>Tank</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5</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gridSpan="2">
                  <a:txBody>
                    <a:bodyPr/>
                    <a:lstStyle/>
                    <a:p>
                      <a:pPr indent="0" lvl="0" marL="0" marR="0" rtl="0" algn="just">
                        <a:spcBef>
                          <a:spcPts val="0"/>
                        </a:spcBef>
                        <a:spcAft>
                          <a:spcPts val="0"/>
                        </a:spcAft>
                        <a:buNone/>
                      </a:pPr>
                      <a:r>
                        <a:rPr b="1" lang="en-US" sz="1400" u="none" cap="none" strike="noStrike">
                          <a:solidFill>
                            <a:schemeClr val="dk1"/>
                          </a:solidFill>
                        </a:rPr>
                        <a:t>Discharged to BA disposal system to bottom ash dyke</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hMerge="1"/>
              </a:tr>
              <a:tr h="241650">
                <a:tc>
                  <a:txBody>
                    <a:bodyPr/>
                    <a:lstStyle/>
                    <a:p>
                      <a:pPr indent="0" lvl="0" marL="0" marR="0" rtl="0" algn="just">
                        <a:lnSpc>
                          <a:spcPct val="150000"/>
                        </a:lnSpc>
                        <a:spcBef>
                          <a:spcPts val="0"/>
                        </a:spcBef>
                        <a:spcAft>
                          <a:spcPts val="0"/>
                        </a:spcAft>
                        <a:buNone/>
                      </a:pPr>
                      <a:r>
                        <a:rPr b="1" lang="en-US" sz="1400" u="none" cap="none" strike="noStrike">
                          <a:solidFill>
                            <a:schemeClr val="dk1"/>
                          </a:solidFill>
                        </a:rPr>
                        <a:t>Boiler Blow down</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50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None</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50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gridSpan="2">
                  <a:txBody>
                    <a:bodyPr/>
                    <a:lstStyle/>
                    <a:p>
                      <a:pPr indent="0" lvl="0" marL="0" marR="0" rtl="0" algn="just">
                        <a:spcBef>
                          <a:spcPts val="0"/>
                        </a:spcBef>
                        <a:spcAft>
                          <a:spcPts val="0"/>
                        </a:spcAft>
                        <a:buNone/>
                      </a:pPr>
                      <a:r>
                        <a:rPr b="1" lang="en-US" sz="1400" u="none" cap="none" strike="noStrike">
                          <a:solidFill>
                            <a:schemeClr val="dk1"/>
                          </a:solidFill>
                        </a:rPr>
                        <a:t>Shall be used in CW makeup</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hMerge="1"/>
              </a:tr>
              <a:tr h="724975">
                <a:tc>
                  <a:txBody>
                    <a:bodyPr/>
                    <a:lstStyle/>
                    <a:p>
                      <a:pPr indent="0" lvl="0" marL="0" marR="0" rtl="0" algn="just">
                        <a:lnSpc>
                          <a:spcPct val="150000"/>
                        </a:lnSpc>
                        <a:spcBef>
                          <a:spcPts val="0"/>
                        </a:spcBef>
                        <a:spcAft>
                          <a:spcPts val="0"/>
                        </a:spcAft>
                        <a:buNone/>
                      </a:pPr>
                      <a:r>
                        <a:rPr b="1" lang="en-US" sz="1400" u="none" cap="none" strike="noStrike">
                          <a:solidFill>
                            <a:schemeClr val="dk1"/>
                          </a:solidFill>
                        </a:rPr>
                        <a:t>C.T. Blow down</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1080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None</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1080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gridSpan="2">
                  <a:txBody>
                    <a:bodyPr/>
                    <a:lstStyle/>
                    <a:p>
                      <a:pPr indent="0" lvl="0" marL="0" marR="0" rtl="0" algn="just">
                        <a:spcBef>
                          <a:spcPts val="0"/>
                        </a:spcBef>
                        <a:spcAft>
                          <a:spcPts val="0"/>
                        </a:spcAft>
                        <a:buNone/>
                      </a:pPr>
                      <a:r>
                        <a:rPr b="1" lang="en-US" sz="1400" u="none" cap="none" strike="noStrike">
                          <a:solidFill>
                            <a:schemeClr val="dk1"/>
                          </a:solidFill>
                        </a:rPr>
                        <a:t>Entire quantity shall be used in various plant usages i.e, blow down shall be used in Fire Fighting, Make up to bottom ash handling </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hMerge="1"/>
              </a:tr>
              <a:tr h="724975">
                <a:tc>
                  <a:txBody>
                    <a:bodyPr/>
                    <a:lstStyle/>
                    <a:p>
                      <a:pPr indent="0" lvl="0" marL="0" marR="0" rtl="0" algn="just">
                        <a:lnSpc>
                          <a:spcPct val="100000"/>
                        </a:lnSpc>
                        <a:spcBef>
                          <a:spcPts val="0"/>
                        </a:spcBef>
                        <a:spcAft>
                          <a:spcPts val="0"/>
                        </a:spcAft>
                        <a:buNone/>
                      </a:pPr>
                      <a:r>
                        <a:rPr b="1" lang="en-US" sz="1400" u="none" cap="none" strike="noStrike">
                          <a:solidFill>
                            <a:schemeClr val="dk1"/>
                          </a:solidFill>
                        </a:rPr>
                        <a:t>Plant Service Water Effluent</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400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00000"/>
                        </a:lnSpc>
                        <a:spcBef>
                          <a:spcPts val="0"/>
                        </a:spcBef>
                        <a:spcAft>
                          <a:spcPts val="0"/>
                        </a:spcAft>
                        <a:buNone/>
                      </a:pPr>
                      <a:r>
                        <a:rPr b="1" lang="en-US" sz="1400" u="none" cap="none" strike="noStrike">
                          <a:solidFill>
                            <a:schemeClr val="dk1"/>
                          </a:solidFill>
                        </a:rPr>
                        <a:t>Clarification in Lamella Clarifier</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400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gridSpan="2">
                  <a:txBody>
                    <a:bodyPr/>
                    <a:lstStyle/>
                    <a:p>
                      <a:pPr indent="0" lvl="0" marL="0" marR="0" rtl="0" algn="just">
                        <a:spcBef>
                          <a:spcPts val="0"/>
                        </a:spcBef>
                        <a:spcAft>
                          <a:spcPts val="0"/>
                        </a:spcAft>
                        <a:buNone/>
                      </a:pPr>
                      <a:r>
                        <a:rPr b="1" lang="en-US" sz="1400" u="none" cap="none" strike="noStrike">
                          <a:solidFill>
                            <a:schemeClr val="dk1"/>
                          </a:solidFill>
                        </a:rPr>
                        <a:t>Entire quantity left after treatment shall be recycled back in to the service water system and sludge generated shall be sent to ash disposal system</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hMerge="1"/>
              </a:tr>
              <a:tr h="362500">
                <a:tc>
                  <a:txBody>
                    <a:bodyPr/>
                    <a:lstStyle/>
                    <a:p>
                      <a:pPr indent="0" lvl="0" marL="0" marR="0" rtl="0" algn="just">
                        <a:lnSpc>
                          <a:spcPct val="150000"/>
                        </a:lnSpc>
                        <a:spcBef>
                          <a:spcPts val="0"/>
                        </a:spcBef>
                        <a:spcAft>
                          <a:spcPts val="0"/>
                        </a:spcAft>
                        <a:buNone/>
                      </a:pPr>
                      <a:r>
                        <a:rPr b="1" lang="en-US" sz="1400" u="none" cap="none" strike="noStrike">
                          <a:solidFill>
                            <a:schemeClr val="dk1"/>
                          </a:solidFill>
                        </a:rPr>
                        <a:t>Ash Water Overflow</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2000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Settling Pond</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2000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gridSpan="2">
                  <a:txBody>
                    <a:bodyPr/>
                    <a:lstStyle/>
                    <a:p>
                      <a:pPr indent="0" lvl="0" marL="0" marR="0" rtl="0" algn="just">
                        <a:spcBef>
                          <a:spcPts val="0"/>
                        </a:spcBef>
                        <a:spcAft>
                          <a:spcPts val="0"/>
                        </a:spcAft>
                        <a:buNone/>
                      </a:pPr>
                      <a:r>
                        <a:rPr b="1" lang="en-US" sz="1400" u="none" cap="none" strike="noStrike">
                          <a:solidFill>
                            <a:schemeClr val="dk1"/>
                          </a:solidFill>
                        </a:rPr>
                        <a:t>Entire qty. shall be recycled back into Bottom Ash slurry disposal system</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hMerge="1"/>
              </a:tr>
              <a:tr h="724975">
                <a:tc>
                  <a:txBody>
                    <a:bodyPr/>
                    <a:lstStyle/>
                    <a:p>
                      <a:pPr indent="0" lvl="0" marL="0" marR="0" rtl="0" algn="just">
                        <a:lnSpc>
                          <a:spcPct val="100000"/>
                        </a:lnSpc>
                        <a:spcBef>
                          <a:spcPts val="0"/>
                        </a:spcBef>
                        <a:spcAft>
                          <a:spcPts val="0"/>
                        </a:spcAft>
                        <a:buNone/>
                      </a:pPr>
                      <a:r>
                        <a:rPr b="1" lang="en-US" sz="1400" u="none" cap="none" strike="noStrike">
                          <a:solidFill>
                            <a:schemeClr val="dk1"/>
                          </a:solidFill>
                        </a:rPr>
                        <a:t>Sanitary Waste from Plant Township</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200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00000"/>
                        </a:lnSpc>
                        <a:spcBef>
                          <a:spcPts val="0"/>
                        </a:spcBef>
                        <a:spcAft>
                          <a:spcPts val="0"/>
                        </a:spcAft>
                        <a:buNone/>
                      </a:pPr>
                      <a:r>
                        <a:rPr b="1" lang="en-US" sz="1400" u="none" cap="none" strike="noStrike">
                          <a:solidFill>
                            <a:schemeClr val="dk1"/>
                          </a:solidFill>
                        </a:rPr>
                        <a:t>Sewage Treatment Plant</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200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 </a:t>
                      </a:r>
                      <a:endParaRPr/>
                    </a:p>
                    <a:p>
                      <a:pPr indent="0" lvl="0" marL="0" marR="0" rtl="0" algn="ctr">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gridSpan="2">
                  <a:txBody>
                    <a:bodyPr/>
                    <a:lstStyle/>
                    <a:p>
                      <a:pPr indent="0" lvl="0" marL="0" marR="0" rtl="0" algn="just">
                        <a:spcBef>
                          <a:spcPts val="0"/>
                        </a:spcBef>
                        <a:spcAft>
                          <a:spcPts val="0"/>
                        </a:spcAft>
                        <a:buNone/>
                      </a:pPr>
                      <a:r>
                        <a:rPr b="1" lang="en-US" sz="1400" u="none" cap="none" strike="noStrike">
                          <a:solidFill>
                            <a:schemeClr val="dk1"/>
                          </a:solidFill>
                        </a:rPr>
                        <a:t>Treated sewage water shall be used for plantation &amp; horticulture purpose to maximum extent and excess will be discharged to natural drain </a:t>
                      </a:r>
                      <a:endParaRPr b="1" sz="1400" u="none" cap="none" strike="noStrike">
                        <a:solidFill>
                          <a:schemeClr val="dk1"/>
                        </a:solidFill>
                        <a:latin typeface="Times New Roman"/>
                        <a:ea typeface="Times New Roman"/>
                        <a:cs typeface="Times New Roman"/>
                        <a:sym typeface="Times New Roman"/>
                      </a:endParaRPr>
                    </a:p>
                  </a:txBody>
                  <a:tcPr marT="0" marB="0" marR="54375" marL="54375"/>
                </a:tc>
                <a:tc hMerge="1"/>
              </a:tr>
              <a:tr h="159400">
                <a:tc>
                  <a:txBody>
                    <a:bodyPr/>
                    <a:lstStyle/>
                    <a:p>
                      <a:pPr indent="0" lvl="0" marL="0" marR="0" rtl="0" algn="just">
                        <a:lnSpc>
                          <a:spcPct val="150000"/>
                        </a:lnSpc>
                        <a:spcBef>
                          <a:spcPts val="0"/>
                        </a:spcBef>
                        <a:spcAft>
                          <a:spcPts val="0"/>
                        </a:spcAft>
                        <a:buNone/>
                      </a:pPr>
                      <a:r>
                        <a:rPr b="1" lang="en-US" sz="1400" u="none" cap="none" strike="noStrike">
                          <a:solidFill>
                            <a:schemeClr val="dk1"/>
                          </a:solidFill>
                        </a:rPr>
                        <a:t>Total</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3960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 </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3960</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a:txBody>
                    <a:bodyPr/>
                    <a:lstStyle/>
                    <a:p>
                      <a:pPr indent="0" lvl="0" marL="0" marR="0" rtl="0" algn="ctr">
                        <a:lnSpc>
                          <a:spcPct val="150000"/>
                        </a:lnSpc>
                        <a:spcBef>
                          <a:spcPts val="0"/>
                        </a:spcBef>
                        <a:spcAft>
                          <a:spcPts val="0"/>
                        </a:spcAft>
                        <a:buNone/>
                      </a:pPr>
                      <a:r>
                        <a:rPr b="1" lang="en-US" sz="1400" u="none" cap="none" strike="noStrike">
                          <a:solidFill>
                            <a:schemeClr val="dk1"/>
                          </a:solidFill>
                        </a:rPr>
                        <a:t>Nil**</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gridSpan="2">
                  <a:txBody>
                    <a:bodyPr/>
                    <a:lstStyle/>
                    <a:p>
                      <a:pPr indent="0" lvl="0" marL="0" marR="0" rtl="0" algn="ctr">
                        <a:lnSpc>
                          <a:spcPct val="150000"/>
                        </a:lnSpc>
                        <a:spcBef>
                          <a:spcPts val="0"/>
                        </a:spcBef>
                        <a:spcAft>
                          <a:spcPts val="0"/>
                        </a:spcAft>
                        <a:buNone/>
                      </a:pPr>
                      <a:r>
                        <a:rPr b="1" lang="en-US" sz="1400" u="none" cap="none" strike="noStrike">
                          <a:solidFill>
                            <a:schemeClr val="dk1"/>
                          </a:solidFill>
                        </a:rPr>
                        <a:t> </a:t>
                      </a:r>
                      <a:endParaRPr b="1" sz="1400" u="none" cap="none" strike="noStrike">
                        <a:solidFill>
                          <a:schemeClr val="dk1"/>
                        </a:solidFill>
                        <a:latin typeface="Times New Roman"/>
                        <a:ea typeface="Times New Roman"/>
                        <a:cs typeface="Times New Roman"/>
                        <a:sym typeface="Times New Roman"/>
                      </a:endParaRPr>
                    </a:p>
                  </a:txBody>
                  <a:tcPr marT="0" marB="0" marR="54375" marL="54375" anchor="ctr"/>
                </a:tc>
                <a:tc hMerge="1"/>
              </a:tr>
            </a:tbl>
          </a:graphicData>
        </a:graphic>
      </p:graphicFrame>
      <p:sp>
        <p:nvSpPr>
          <p:cNvPr id="184" name="Google Shape;184;p2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85" name="Google Shape;185;p23"/>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Wastewater Management in TPP (4 x 660 MW)</a:t>
            </a:r>
            <a:endParaRPr b="0" i="0" sz="2800" u="none" cap="none" strike="noStrike">
              <a:solidFill>
                <a:schemeClr val="dk1"/>
              </a:solidFill>
              <a:latin typeface="Libre Franklin"/>
              <a:ea typeface="Libre Franklin"/>
              <a:cs typeface="Libre Franklin"/>
              <a:sym typeface="Libre Franklin"/>
            </a:endParaRPr>
          </a:p>
        </p:txBody>
      </p:sp>
      <p:sp>
        <p:nvSpPr>
          <p:cNvPr id="186" name="Google Shape;186;p2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4"/>
          <p:cNvPicPr preferRelativeResize="0"/>
          <p:nvPr/>
        </p:nvPicPr>
        <p:blipFill rotWithShape="1">
          <a:blip r:embed="rId3">
            <a:alphaModFix/>
          </a:blip>
          <a:srcRect b="0" l="0" r="0" t="0"/>
          <a:stretch/>
        </p:blipFill>
        <p:spPr>
          <a:xfrm>
            <a:off x="179512" y="940175"/>
            <a:ext cx="8640960" cy="4715646"/>
          </a:xfrm>
          <a:prstGeom prst="rect">
            <a:avLst/>
          </a:prstGeom>
          <a:noFill/>
          <a:ln>
            <a:noFill/>
          </a:ln>
        </p:spPr>
      </p:pic>
      <p:sp>
        <p:nvSpPr>
          <p:cNvPr id="192" name="Google Shape;192;p24"/>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Hazardous Chemicals Storage in TPP</a:t>
            </a:r>
            <a:endParaRPr b="0" i="0" sz="2800" u="none" cap="none" strike="noStrike">
              <a:solidFill>
                <a:schemeClr val="dk1"/>
              </a:solidFill>
              <a:latin typeface="Libre Franklin"/>
              <a:ea typeface="Libre Franklin"/>
              <a:cs typeface="Libre Franklin"/>
              <a:sym typeface="Libre Franklin"/>
            </a:endParaRPr>
          </a:p>
        </p:txBody>
      </p:sp>
      <p:sp>
        <p:nvSpPr>
          <p:cNvPr id="193" name="Google Shape;193;p2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94" name="Google Shape;194;p2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5"/>
          <p:cNvPicPr preferRelativeResize="0"/>
          <p:nvPr/>
        </p:nvPicPr>
        <p:blipFill rotWithShape="1">
          <a:blip r:embed="rId3">
            <a:alphaModFix/>
          </a:blip>
          <a:srcRect b="0" l="0" r="0" t="0"/>
          <a:stretch/>
        </p:blipFill>
        <p:spPr>
          <a:xfrm>
            <a:off x="395536" y="764704"/>
            <a:ext cx="8395524" cy="5901803"/>
          </a:xfrm>
          <a:prstGeom prst="rect">
            <a:avLst/>
          </a:prstGeom>
          <a:noFill/>
          <a:ln>
            <a:noFill/>
          </a:ln>
        </p:spPr>
      </p:pic>
      <p:sp>
        <p:nvSpPr>
          <p:cNvPr id="200" name="Google Shape;200;p25"/>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Air Pollution Control Technologies in TPP</a:t>
            </a:r>
            <a:endParaRPr b="0" i="0" sz="2800" u="none" cap="none" strike="noStrike">
              <a:solidFill>
                <a:schemeClr val="dk1"/>
              </a:solidFill>
              <a:latin typeface="Libre Franklin"/>
              <a:ea typeface="Libre Franklin"/>
              <a:cs typeface="Libre Franklin"/>
              <a:sym typeface="Libre Franklin"/>
            </a:endParaRPr>
          </a:p>
        </p:txBody>
      </p:sp>
      <p:sp>
        <p:nvSpPr>
          <p:cNvPr id="201" name="Google Shape;201;p2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02" name="Google Shape;202;p2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6"/>
          <p:cNvPicPr preferRelativeResize="0"/>
          <p:nvPr/>
        </p:nvPicPr>
        <p:blipFill rotWithShape="1">
          <a:blip r:embed="rId3">
            <a:alphaModFix/>
          </a:blip>
          <a:srcRect b="0" l="0" r="0" t="0"/>
          <a:stretch/>
        </p:blipFill>
        <p:spPr>
          <a:xfrm>
            <a:off x="99461" y="1484784"/>
            <a:ext cx="8865028" cy="4306415"/>
          </a:xfrm>
          <a:prstGeom prst="rect">
            <a:avLst/>
          </a:prstGeom>
          <a:noFill/>
          <a:ln>
            <a:noFill/>
          </a:ln>
        </p:spPr>
      </p:pic>
      <p:sp>
        <p:nvSpPr>
          <p:cNvPr id="208" name="Google Shape;208;p2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09" name="Google Shape;209;p26"/>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ZLD Technology in TPP (700 MW)</a:t>
            </a:r>
            <a:endParaRPr b="0" i="0" sz="2800" u="none" cap="none" strike="noStrike">
              <a:solidFill>
                <a:schemeClr val="dk1"/>
              </a:solidFill>
              <a:latin typeface="Libre Franklin"/>
              <a:ea typeface="Libre Franklin"/>
              <a:cs typeface="Libre Franklin"/>
              <a:sym typeface="Libre Franklin"/>
            </a:endParaRPr>
          </a:p>
        </p:txBody>
      </p:sp>
      <p:sp>
        <p:nvSpPr>
          <p:cNvPr id="210" name="Google Shape;210;p26"/>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7"/>
          <p:cNvPicPr preferRelativeResize="0"/>
          <p:nvPr/>
        </p:nvPicPr>
        <p:blipFill rotWithShape="1">
          <a:blip r:embed="rId3">
            <a:alphaModFix/>
          </a:blip>
          <a:srcRect b="0" l="0" r="0" t="0"/>
          <a:stretch/>
        </p:blipFill>
        <p:spPr>
          <a:xfrm>
            <a:off x="899592" y="509257"/>
            <a:ext cx="7480690" cy="6348743"/>
          </a:xfrm>
          <a:prstGeom prst="rect">
            <a:avLst/>
          </a:prstGeom>
          <a:noFill/>
          <a:ln>
            <a:noFill/>
          </a:ln>
        </p:spPr>
      </p:pic>
      <p:sp>
        <p:nvSpPr>
          <p:cNvPr id="216" name="Google Shape;216;p2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17" name="Google Shape;217;p27"/>
          <p:cNvSpPr txBox="1"/>
          <p:nvPr/>
        </p:nvSpPr>
        <p:spPr>
          <a:xfrm>
            <a:off x="457200" y="-27384"/>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Liquid Discharge Standard in coal based TPP</a:t>
            </a:r>
            <a:endParaRPr b="0" i="0" sz="2800" u="none" cap="none" strike="noStrike">
              <a:solidFill>
                <a:schemeClr val="dk1"/>
              </a:solidFill>
              <a:latin typeface="Libre Franklin"/>
              <a:ea typeface="Libre Franklin"/>
              <a:cs typeface="Libre Franklin"/>
              <a:sym typeface="Libre Franklin"/>
            </a:endParaRPr>
          </a:p>
        </p:txBody>
      </p:sp>
      <p:sp>
        <p:nvSpPr>
          <p:cNvPr id="218" name="Google Shape;218;p27"/>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8"/>
          <p:cNvPicPr preferRelativeResize="0"/>
          <p:nvPr/>
        </p:nvPicPr>
        <p:blipFill rotWithShape="1">
          <a:blip r:embed="rId3">
            <a:alphaModFix/>
          </a:blip>
          <a:srcRect b="0" l="0" r="0" t="0"/>
          <a:stretch/>
        </p:blipFill>
        <p:spPr>
          <a:xfrm>
            <a:off x="1204111" y="404664"/>
            <a:ext cx="6735778" cy="2960483"/>
          </a:xfrm>
          <a:prstGeom prst="rect">
            <a:avLst/>
          </a:prstGeom>
          <a:noFill/>
          <a:ln>
            <a:noFill/>
          </a:ln>
        </p:spPr>
      </p:pic>
      <p:pic>
        <p:nvPicPr>
          <p:cNvPr id="224" name="Google Shape;224;p28"/>
          <p:cNvPicPr preferRelativeResize="0"/>
          <p:nvPr/>
        </p:nvPicPr>
        <p:blipFill rotWithShape="1">
          <a:blip r:embed="rId4">
            <a:alphaModFix/>
          </a:blip>
          <a:srcRect b="0" l="0" r="0" t="0"/>
          <a:stretch/>
        </p:blipFill>
        <p:spPr>
          <a:xfrm>
            <a:off x="1059255" y="3581289"/>
            <a:ext cx="7025489" cy="3232087"/>
          </a:xfrm>
          <a:prstGeom prst="rect">
            <a:avLst/>
          </a:prstGeom>
          <a:noFill/>
          <a:ln>
            <a:noFill/>
          </a:ln>
        </p:spPr>
      </p:pic>
      <p:sp>
        <p:nvSpPr>
          <p:cNvPr id="225" name="Google Shape;225;p2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26" name="Google Shape;226;p28"/>
          <p:cNvSpPr txBox="1"/>
          <p:nvPr/>
        </p:nvSpPr>
        <p:spPr>
          <a:xfrm>
            <a:off x="457200" y="-27384"/>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Emission Standard in coal based TPP</a:t>
            </a:r>
            <a:endParaRPr b="0" i="0" sz="2800" u="none" cap="none" strike="noStrike">
              <a:solidFill>
                <a:schemeClr val="dk1"/>
              </a:solidFill>
              <a:latin typeface="Libre Franklin"/>
              <a:ea typeface="Libre Franklin"/>
              <a:cs typeface="Libre Franklin"/>
              <a:sym typeface="Libre Franklin"/>
            </a:endParaRPr>
          </a:p>
        </p:txBody>
      </p:sp>
      <p:sp>
        <p:nvSpPr>
          <p:cNvPr id="227" name="Google Shape;227;p2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9"/>
          <p:cNvPicPr preferRelativeResize="0"/>
          <p:nvPr/>
        </p:nvPicPr>
        <p:blipFill rotWithShape="1">
          <a:blip r:embed="rId3">
            <a:alphaModFix/>
          </a:blip>
          <a:srcRect b="0" l="0" r="0" t="0"/>
          <a:stretch/>
        </p:blipFill>
        <p:spPr>
          <a:xfrm>
            <a:off x="381000" y="1007432"/>
            <a:ext cx="8534400" cy="4859967"/>
          </a:xfrm>
          <a:prstGeom prst="rect">
            <a:avLst/>
          </a:prstGeom>
          <a:noFill/>
          <a:ln>
            <a:noFill/>
          </a:ln>
        </p:spPr>
      </p:pic>
      <p:sp>
        <p:nvSpPr>
          <p:cNvPr id="233" name="Google Shape;233;p29"/>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ctr">
              <a:spcBef>
                <a:spcPts val="0"/>
              </a:spcBef>
              <a:spcAft>
                <a:spcPts val="0"/>
              </a:spcAft>
              <a:buClr>
                <a:srgbClr val="002060"/>
              </a:buClr>
              <a:buSzPct val="100000"/>
              <a:buFont typeface="Book Antiqua"/>
              <a:buNone/>
            </a:pPr>
            <a:r>
              <a:rPr b="1" i="0" lang="en-US" sz="3600" u="none" cap="none" strike="noStrike">
                <a:solidFill>
                  <a:srgbClr val="002060"/>
                </a:solidFill>
                <a:latin typeface="Book Antiqua"/>
                <a:ea typeface="Book Antiqua"/>
                <a:cs typeface="Book Antiqua"/>
                <a:sym typeface="Book Antiqua"/>
              </a:rPr>
              <a:t>Air Emission Standards (New)</a:t>
            </a:r>
            <a:endParaRPr b="0" i="0" sz="4400" u="none" cap="none" strike="noStrike">
              <a:solidFill>
                <a:schemeClr val="dk1"/>
              </a:solidFill>
              <a:latin typeface="Libre Franklin"/>
              <a:ea typeface="Libre Franklin"/>
              <a:cs typeface="Libre Franklin"/>
              <a:sym typeface="Libre Franklin"/>
            </a:endParaRPr>
          </a:p>
        </p:txBody>
      </p:sp>
      <p:sp>
        <p:nvSpPr>
          <p:cNvPr id="234" name="Google Shape;234;p2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35" name="Google Shape;235;p2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0"/>
          <p:cNvPicPr preferRelativeResize="0"/>
          <p:nvPr/>
        </p:nvPicPr>
        <p:blipFill rotWithShape="1">
          <a:blip r:embed="rId3">
            <a:alphaModFix/>
          </a:blip>
          <a:srcRect b="0" l="0" r="0" t="0"/>
          <a:stretch/>
        </p:blipFill>
        <p:spPr>
          <a:xfrm>
            <a:off x="0" y="1219200"/>
            <a:ext cx="8986598" cy="3972272"/>
          </a:xfrm>
          <a:prstGeom prst="rect">
            <a:avLst/>
          </a:prstGeom>
          <a:noFill/>
          <a:ln>
            <a:noFill/>
          </a:ln>
        </p:spPr>
      </p:pic>
      <p:sp>
        <p:nvSpPr>
          <p:cNvPr id="241" name="Google Shape;241;p30"/>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0000"/>
          </a:bodyPr>
          <a:lstStyle/>
          <a:p>
            <a:pPr indent="0" lvl="0" marL="0" marR="0" rtl="0" algn="ctr">
              <a:spcBef>
                <a:spcPts val="0"/>
              </a:spcBef>
              <a:spcAft>
                <a:spcPts val="0"/>
              </a:spcAft>
              <a:buClr>
                <a:srgbClr val="002060"/>
              </a:buClr>
              <a:buSzPct val="100000"/>
              <a:buFont typeface="Book Antiqua"/>
              <a:buNone/>
            </a:pPr>
            <a:r>
              <a:rPr b="1" i="0" lang="en-US" sz="3600" u="none" cap="none" strike="noStrike">
                <a:solidFill>
                  <a:srgbClr val="002060"/>
                </a:solidFill>
                <a:latin typeface="Book Antiqua"/>
                <a:ea typeface="Book Antiqua"/>
                <a:cs typeface="Book Antiqua"/>
                <a:sym typeface="Book Antiqua"/>
              </a:rPr>
              <a:t>Water use standards for new Power Plants</a:t>
            </a:r>
            <a:endParaRPr b="0" i="0" sz="4400" u="none" cap="none" strike="noStrike">
              <a:solidFill>
                <a:schemeClr val="dk1"/>
              </a:solidFill>
              <a:latin typeface="Libre Franklin"/>
              <a:ea typeface="Libre Franklin"/>
              <a:cs typeface="Libre Franklin"/>
              <a:sym typeface="Libre Franklin"/>
            </a:endParaRPr>
          </a:p>
        </p:txBody>
      </p:sp>
      <p:sp>
        <p:nvSpPr>
          <p:cNvPr id="242" name="Google Shape;242;p30"/>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43" name="Google Shape;243;p30"/>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aphicFrame>
        <p:nvGraphicFramePr>
          <p:cNvPr id="248" name="Google Shape;248;p31"/>
          <p:cNvGraphicFramePr/>
          <p:nvPr/>
        </p:nvGraphicFramePr>
        <p:xfrm>
          <a:off x="609600" y="734614"/>
          <a:ext cx="3000000" cy="3000000"/>
        </p:xfrm>
        <a:graphic>
          <a:graphicData uri="http://schemas.openxmlformats.org/drawingml/2006/table">
            <a:tbl>
              <a:tblPr>
                <a:noFill/>
                <a:tableStyleId>{A0CEACE2-F11B-466A-B8DD-F211174FFA4C}</a:tableStyleId>
              </a:tblPr>
              <a:tblGrid>
                <a:gridCol w="3352800"/>
                <a:gridCol w="2427275"/>
                <a:gridCol w="2311400"/>
              </a:tblGrid>
              <a:tr h="727000">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Uses</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Water Consumption</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KL/hr</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Effluent Generation</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KL/hr</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0175">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Cooling water make up </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340</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70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7000">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DM water for HRSG makeup and GT evaporative cooling</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80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0900">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Potable uses</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10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6</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7000">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Service water (Evaporative,</a:t>
                      </a:r>
                      <a:endParaRPr/>
                    </a:p>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cooler, Air  washer, etc.</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 15</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 6</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7000">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Misc and other uses, clarifier</a:t>
                      </a:r>
                      <a:endParaRPr/>
                    </a:p>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and  Evaporation  loss.</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20</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4</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0900">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Total</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455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91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7975">
                <a:tc gridSpan="3">
                  <a:txBody>
                    <a:bodyPr/>
                    <a:lstStyle/>
                    <a:p>
                      <a:pPr indent="-342900" lvl="0" marL="342900" marR="0" rtl="0" algn="l">
                        <a:lnSpc>
                          <a:spcPct val="100000"/>
                        </a:lnSpc>
                        <a:spcBef>
                          <a:spcPts val="0"/>
                        </a:spcBef>
                        <a:spcAft>
                          <a:spcPts val="0"/>
                        </a:spcAft>
                        <a:buClr>
                          <a:schemeClr val="accent1"/>
                        </a:buClr>
                        <a:buSzPts val="1040"/>
                        <a:buFont typeface="Noto Sans Symbols"/>
                        <a:buNone/>
                      </a:pPr>
                      <a:r>
                        <a:rPr b="1" i="0" lang="en-US" sz="1600" u="none" cap="none" strike="noStrike">
                          <a:solidFill>
                            <a:schemeClr val="dk1"/>
                          </a:solidFill>
                          <a:latin typeface="Arial"/>
                          <a:ea typeface="Arial"/>
                          <a:cs typeface="Arial"/>
                          <a:sym typeface="Arial"/>
                        </a:rPr>
                        <a:t>Water required for irrigation : 60 kl/ha/day (normal sandy loam soil) </a:t>
                      </a:r>
                      <a:endParaRPr b="1" i="0" sz="1600" u="none" cap="none" strike="noStrike">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sp>
        <p:nvSpPr>
          <p:cNvPr id="249" name="Google Shape;249;p3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50" name="Google Shape;250;p31"/>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Wastewater Management in CCPP (380 MW)</a:t>
            </a:r>
            <a:endParaRPr b="0" i="0" sz="2800" u="none" cap="none" strike="noStrike">
              <a:solidFill>
                <a:schemeClr val="dk1"/>
              </a:solidFill>
              <a:latin typeface="Libre Franklin"/>
              <a:ea typeface="Libre Franklin"/>
              <a:cs typeface="Libre Franklin"/>
              <a:sym typeface="Libre Franklin"/>
            </a:endParaRPr>
          </a:p>
        </p:txBody>
      </p:sp>
      <p:sp>
        <p:nvSpPr>
          <p:cNvPr id="251" name="Google Shape;251;p3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Key words</a:t>
            </a:r>
            <a:endParaRPr/>
          </a:p>
        </p:txBody>
      </p:sp>
      <p:sp>
        <p:nvSpPr>
          <p:cNvPr id="113" name="Google Shape;113;p14"/>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b="1" lang="en-US"/>
              <a:t>Environment: Balanced, Offer Support services for our survival and prosperity</a:t>
            </a:r>
            <a:endParaRPr/>
          </a:p>
          <a:p>
            <a:pPr indent="-274320" lvl="0" marL="274320" rtl="0" algn="l">
              <a:spcBef>
                <a:spcPts val="580"/>
              </a:spcBef>
              <a:spcAft>
                <a:spcPts val="0"/>
              </a:spcAft>
              <a:buSzPts val="2210"/>
              <a:buChar char="⚫"/>
            </a:pPr>
            <a:r>
              <a:rPr b="1" lang="en-US"/>
              <a:t>Health: Happiness, wellness</a:t>
            </a:r>
            <a:endParaRPr/>
          </a:p>
          <a:p>
            <a:pPr indent="-274320" lvl="0" marL="274320" rtl="0" algn="l">
              <a:spcBef>
                <a:spcPts val="580"/>
              </a:spcBef>
              <a:spcAft>
                <a:spcPts val="0"/>
              </a:spcAft>
              <a:buSzPts val="2210"/>
              <a:buChar char="⚫"/>
            </a:pPr>
            <a:r>
              <a:rPr b="1" lang="en-US"/>
              <a:t>Thermal power plants: Stored energy is converted into dynamic or flowing energy.</a:t>
            </a:r>
            <a:endParaRPr/>
          </a:p>
          <a:p>
            <a:pPr indent="-274320" lvl="0" marL="274320" rtl="0" algn="l">
              <a:spcBef>
                <a:spcPts val="580"/>
              </a:spcBef>
              <a:spcAft>
                <a:spcPts val="0"/>
              </a:spcAft>
              <a:buSzPts val="2210"/>
              <a:buChar char="⚫"/>
            </a:pPr>
            <a:r>
              <a:rPr b="1" lang="en-US"/>
              <a:t>Emitting: Emissions is part and parcel of any burning</a:t>
            </a:r>
            <a:endParaRPr/>
          </a:p>
          <a:p>
            <a:pPr indent="-274320" lvl="0" marL="274320" rtl="0" algn="l">
              <a:spcBef>
                <a:spcPts val="580"/>
              </a:spcBef>
              <a:spcAft>
                <a:spcPts val="0"/>
              </a:spcAft>
              <a:buSzPts val="2210"/>
              <a:buChar char="⚫"/>
            </a:pPr>
            <a:r>
              <a:rPr b="1" lang="en-US"/>
              <a:t>Toxic gases: All emissions are toxic in nature, magnitude / potential to create impact varies with time and space. </a:t>
            </a:r>
            <a:endParaRPr/>
          </a:p>
        </p:txBody>
      </p:sp>
      <p:sp>
        <p:nvSpPr>
          <p:cNvPr id="114" name="Google Shape;114;p1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15" name="Google Shape;115;p1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2"/>
          <p:cNvPicPr preferRelativeResize="0"/>
          <p:nvPr/>
        </p:nvPicPr>
        <p:blipFill rotWithShape="1">
          <a:blip r:embed="rId3">
            <a:alphaModFix/>
          </a:blip>
          <a:srcRect b="0" l="0" r="0" t="0"/>
          <a:stretch/>
        </p:blipFill>
        <p:spPr>
          <a:xfrm>
            <a:off x="422829" y="836712"/>
            <a:ext cx="7965595" cy="5519638"/>
          </a:xfrm>
          <a:prstGeom prst="rect">
            <a:avLst/>
          </a:prstGeom>
          <a:noFill/>
          <a:ln>
            <a:noFill/>
          </a:ln>
        </p:spPr>
      </p:pic>
      <p:sp>
        <p:nvSpPr>
          <p:cNvPr id="257" name="Google Shape;257;p3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58" name="Google Shape;258;p32"/>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Emission Standards for gas based TPP</a:t>
            </a:r>
            <a:endParaRPr b="0" i="0" sz="2800" u="none" cap="none" strike="noStrike">
              <a:solidFill>
                <a:schemeClr val="dk1"/>
              </a:solidFill>
              <a:latin typeface="Libre Franklin"/>
              <a:ea typeface="Libre Franklin"/>
              <a:cs typeface="Libre Franklin"/>
              <a:sym typeface="Libre Franklin"/>
            </a:endParaRPr>
          </a:p>
        </p:txBody>
      </p:sp>
      <p:sp>
        <p:nvSpPr>
          <p:cNvPr id="259" name="Google Shape;259;p3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3"/>
          <p:cNvPicPr preferRelativeResize="0"/>
          <p:nvPr/>
        </p:nvPicPr>
        <p:blipFill rotWithShape="1">
          <a:blip r:embed="rId3">
            <a:alphaModFix/>
          </a:blip>
          <a:srcRect b="0" l="0" r="0" t="0"/>
          <a:stretch/>
        </p:blipFill>
        <p:spPr>
          <a:xfrm>
            <a:off x="539552" y="764704"/>
            <a:ext cx="8299648" cy="4761823"/>
          </a:xfrm>
          <a:prstGeom prst="rect">
            <a:avLst/>
          </a:prstGeom>
          <a:noFill/>
          <a:ln>
            <a:noFill/>
          </a:ln>
        </p:spPr>
      </p:pic>
      <p:sp>
        <p:nvSpPr>
          <p:cNvPr id="265" name="Google Shape;265;p3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66" name="Google Shape;266;p33"/>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Effluent Discharge Standards for gas based TPP</a:t>
            </a:r>
            <a:endParaRPr b="0" i="0" sz="2800" u="none" cap="none" strike="noStrike">
              <a:solidFill>
                <a:schemeClr val="dk1"/>
              </a:solidFill>
              <a:latin typeface="Libre Franklin"/>
              <a:ea typeface="Libre Franklin"/>
              <a:cs typeface="Libre Franklin"/>
              <a:sym typeface="Libre Franklin"/>
            </a:endParaRPr>
          </a:p>
        </p:txBody>
      </p:sp>
      <p:sp>
        <p:nvSpPr>
          <p:cNvPr id="267" name="Google Shape;267;p3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4"/>
          <p:cNvSpPr txBox="1"/>
          <p:nvPr>
            <p:ph type="title"/>
          </p:nvPr>
        </p:nvSpPr>
        <p:spPr>
          <a:xfrm>
            <a:off x="457200" y="56382"/>
            <a:ext cx="8229600" cy="564306"/>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2"/>
              </a:buClr>
              <a:buSzPts val="2400"/>
              <a:buFont typeface="Book Antiqua"/>
              <a:buNone/>
            </a:pPr>
            <a:r>
              <a:rPr b="1" lang="en-US" sz="2400">
                <a:latin typeface="Book Antiqua"/>
                <a:ea typeface="Book Antiqua"/>
                <a:cs typeface="Book Antiqua"/>
                <a:sym typeface="Book Antiqua"/>
              </a:rPr>
              <a:t>Health Risks and Pollution Standards </a:t>
            </a:r>
            <a:endParaRPr sz="2400"/>
          </a:p>
        </p:txBody>
      </p:sp>
      <p:sp>
        <p:nvSpPr>
          <p:cNvPr id="273" name="Google Shape;273;p3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74" name="Google Shape;274;p34"/>
          <p:cNvSpPr txBox="1"/>
          <p:nvPr/>
        </p:nvSpPr>
        <p:spPr>
          <a:xfrm>
            <a:off x="323528" y="620688"/>
            <a:ext cx="8568952" cy="5938805"/>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Hazardous air pollutants released by coal-fired power plants can cause a wide range of health effects. </a:t>
            </a:r>
            <a:endParaRPr/>
          </a:p>
          <a:p>
            <a:pPr indent="-285750" lvl="0" marL="342900" marR="0" rtl="0" algn="just">
              <a:lnSpc>
                <a:spcPct val="150000"/>
              </a:lnSpc>
              <a:spcBef>
                <a:spcPts val="0"/>
              </a:spcBef>
              <a:spcAft>
                <a:spcPts val="0"/>
              </a:spcAft>
              <a:buClr>
                <a:schemeClr val="dk1"/>
              </a:buClr>
              <a:buSzPts val="900"/>
              <a:buFont typeface="Arial"/>
              <a:buNone/>
            </a:pPr>
            <a:r>
              <a:t/>
            </a:r>
            <a:endParaRPr b="1" i="0" sz="900" u="none" cap="none" strike="noStrike">
              <a:solidFill>
                <a:schemeClr val="dk1"/>
              </a:solidFill>
              <a:latin typeface="Arial"/>
              <a:ea typeface="Arial"/>
              <a:cs typeface="Arial"/>
              <a:sym typeface="Arial"/>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People who work at or live near coal-fired power plants have the greatest health risks from power plant pollution</a:t>
            </a:r>
            <a:endParaRPr/>
          </a:p>
          <a:p>
            <a:pPr indent="-279400" lvl="0" marL="342900" marR="0" rtl="0" algn="just">
              <a:lnSpc>
                <a:spcPct val="150000"/>
              </a:lnSpc>
              <a:spcBef>
                <a:spcPts val="0"/>
              </a:spcBef>
              <a:spcAft>
                <a:spcPts val="0"/>
              </a:spcAft>
              <a:buClr>
                <a:schemeClr val="dk1"/>
              </a:buClr>
              <a:buSzPts val="1000"/>
              <a:buFont typeface="Arial"/>
              <a:buNone/>
            </a:pPr>
            <a:r>
              <a:t/>
            </a:r>
            <a:endParaRPr b="1" i="0" sz="1000" u="none" cap="none" strike="noStrike">
              <a:solidFill>
                <a:schemeClr val="dk1"/>
              </a:solidFill>
              <a:latin typeface="Arial"/>
              <a:ea typeface="Arial"/>
              <a:cs typeface="Arial"/>
              <a:sym typeface="Arial"/>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Exposure to these pollutants can damage the lungs, heart, brain, eyes, skin, and breathing passages. It can affect the kidneys, and nervous systems. </a:t>
            </a:r>
            <a:endParaRPr/>
          </a:p>
          <a:p>
            <a:pPr indent="-276225" lvl="0" marL="342900" marR="0" rtl="0" algn="just">
              <a:lnSpc>
                <a:spcPct val="150000"/>
              </a:lnSpc>
              <a:spcBef>
                <a:spcPts val="0"/>
              </a:spcBef>
              <a:spcAft>
                <a:spcPts val="0"/>
              </a:spcAft>
              <a:buClr>
                <a:schemeClr val="dk1"/>
              </a:buClr>
              <a:buSzPts val="1050"/>
              <a:buFont typeface="Arial"/>
              <a:buNone/>
            </a:pPr>
            <a:r>
              <a:t/>
            </a:r>
            <a:endParaRPr b="1" i="0" sz="1050" u="none" cap="none" strike="noStrike">
              <a:solidFill>
                <a:schemeClr val="dk1"/>
              </a:solidFill>
              <a:latin typeface="Arial"/>
              <a:ea typeface="Arial"/>
              <a:cs typeface="Arial"/>
              <a:sym typeface="Arial"/>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In order to protect human health, health of plants and animals in our ecosystem,  designated use based ambient standards were formulated. </a:t>
            </a:r>
            <a:endParaRPr/>
          </a:p>
          <a:p>
            <a:pPr indent="-279400" lvl="0" marL="342900" marR="0" rtl="0" algn="just">
              <a:lnSpc>
                <a:spcPct val="150000"/>
              </a:lnSpc>
              <a:spcBef>
                <a:spcPts val="0"/>
              </a:spcBef>
              <a:spcAft>
                <a:spcPts val="0"/>
              </a:spcAft>
              <a:buClr>
                <a:schemeClr val="dk1"/>
              </a:buClr>
              <a:buSzPts val="1000"/>
              <a:buFont typeface="Arial"/>
              <a:buNone/>
            </a:pPr>
            <a:r>
              <a:t/>
            </a:r>
            <a:endParaRPr b="1" i="0" sz="1000" u="none" cap="none" strike="noStrike">
              <a:solidFill>
                <a:schemeClr val="dk1"/>
              </a:solidFill>
              <a:latin typeface="Arial"/>
              <a:ea typeface="Arial"/>
              <a:cs typeface="Arial"/>
              <a:sym typeface="Arial"/>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They are National Ambient Air Quality Standards, Surface Water Quality Criteria and Standard Soil Specifications. The Impact assessment of any activity is carried out using these benchmark standards. </a:t>
            </a:r>
            <a:endParaRPr/>
          </a:p>
        </p:txBody>
      </p:sp>
      <p:sp>
        <p:nvSpPr>
          <p:cNvPr id="275" name="Google Shape;275;p3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5"/>
          <p:cNvSpPr txBox="1"/>
          <p:nvPr>
            <p:ph type="title"/>
          </p:nvPr>
        </p:nvSpPr>
        <p:spPr>
          <a:xfrm>
            <a:off x="1619672" y="-76200"/>
            <a:ext cx="5421643" cy="563562"/>
          </a:xfrm>
          <a:prstGeom prst="rect">
            <a:avLst/>
          </a:prstGeom>
          <a:noFill/>
          <a:ln>
            <a:noFill/>
          </a:ln>
        </p:spPr>
        <p:txBody>
          <a:bodyPr anchorCtr="0" anchor="b" bIns="91425" lIns="91425" spcFirstLastPara="1" rIns="91425" wrap="square" tIns="45700">
            <a:normAutofit fontScale="90000"/>
          </a:bodyPr>
          <a:lstStyle/>
          <a:p>
            <a:pPr indent="0" lvl="0" marL="0" rtl="0" algn="ctr">
              <a:spcBef>
                <a:spcPts val="0"/>
              </a:spcBef>
              <a:spcAft>
                <a:spcPts val="0"/>
              </a:spcAft>
              <a:buClr>
                <a:srgbClr val="002060"/>
              </a:buClr>
              <a:buSzPct val="100000"/>
              <a:buFont typeface="Book Antiqua"/>
              <a:buNone/>
            </a:pPr>
            <a:r>
              <a:rPr b="1" lang="en-US" sz="2800">
                <a:solidFill>
                  <a:srgbClr val="002060"/>
                </a:solidFill>
                <a:latin typeface="Book Antiqua"/>
                <a:ea typeface="Book Antiqua"/>
                <a:cs typeface="Book Antiqua"/>
                <a:sym typeface="Book Antiqua"/>
              </a:rPr>
              <a:t>Health Effects of Pollutants</a:t>
            </a:r>
            <a:endParaRPr b="1" sz="2800">
              <a:solidFill>
                <a:srgbClr val="002060"/>
              </a:solidFill>
            </a:endParaRPr>
          </a:p>
        </p:txBody>
      </p:sp>
      <p:sp>
        <p:nvSpPr>
          <p:cNvPr id="281" name="Google Shape;281;p3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82" name="Google Shape;282;p35"/>
          <p:cNvSpPr txBox="1"/>
          <p:nvPr/>
        </p:nvSpPr>
        <p:spPr>
          <a:xfrm>
            <a:off x="179512" y="494805"/>
            <a:ext cx="8856984" cy="607140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600" u="none" cap="none" strike="noStrike">
                <a:solidFill>
                  <a:srgbClr val="3C4245"/>
                </a:solidFill>
                <a:latin typeface="Arial"/>
                <a:ea typeface="Arial"/>
                <a:cs typeface="Arial"/>
                <a:sym typeface="Arial"/>
              </a:rPr>
              <a:t>PM: There is a close, quantitative relationship between exposure to high concentrations of small particulates (PM</a:t>
            </a:r>
            <a:r>
              <a:rPr b="1" baseline="-25000" i="0" lang="en-US" sz="1600" u="none" cap="none" strike="noStrike">
                <a:solidFill>
                  <a:srgbClr val="3C4245"/>
                </a:solidFill>
                <a:latin typeface="Arial"/>
                <a:ea typeface="Arial"/>
                <a:cs typeface="Arial"/>
                <a:sym typeface="Arial"/>
              </a:rPr>
              <a:t>10</a:t>
            </a:r>
            <a:r>
              <a:rPr b="1" i="0" lang="en-US" sz="1600" u="none" cap="none" strike="noStrike">
                <a:solidFill>
                  <a:srgbClr val="3C4245"/>
                </a:solidFill>
                <a:latin typeface="Arial"/>
                <a:ea typeface="Arial"/>
                <a:cs typeface="Arial"/>
                <a:sym typeface="Arial"/>
              </a:rPr>
              <a:t> and PM</a:t>
            </a:r>
            <a:r>
              <a:rPr b="1" baseline="-25000" i="0" lang="en-US" sz="1600" u="none" cap="none" strike="noStrike">
                <a:solidFill>
                  <a:srgbClr val="3C4245"/>
                </a:solidFill>
                <a:latin typeface="Arial"/>
                <a:ea typeface="Arial"/>
                <a:cs typeface="Arial"/>
                <a:sym typeface="Arial"/>
              </a:rPr>
              <a:t>2.5</a:t>
            </a:r>
            <a:r>
              <a:rPr b="1" i="0" lang="en-US" sz="1600" u="none" cap="none" strike="noStrike">
                <a:solidFill>
                  <a:srgbClr val="3C4245"/>
                </a:solidFill>
                <a:latin typeface="Arial"/>
                <a:ea typeface="Arial"/>
                <a:cs typeface="Arial"/>
                <a:sym typeface="Arial"/>
              </a:rPr>
              <a:t>) and increased mortality or morbidity, both daily and over time. Small particulate pollution has health impacts even at very low concentrations – indeed no threshold has been identified below which no damage to health is observed. </a:t>
            </a:r>
            <a:endParaRPr/>
          </a:p>
          <a:p>
            <a:pPr indent="0" lvl="0" marL="0" marR="0" rtl="0" algn="just">
              <a:lnSpc>
                <a:spcPct val="150000"/>
              </a:lnSpc>
              <a:spcBef>
                <a:spcPts val="0"/>
              </a:spcBef>
              <a:spcAft>
                <a:spcPts val="0"/>
              </a:spcAft>
              <a:buNone/>
            </a:pPr>
            <a:r>
              <a:t/>
            </a:r>
            <a:endParaRPr b="1" i="0" sz="1050" u="none" cap="none" strike="noStrike">
              <a:solidFill>
                <a:srgbClr val="3C4245"/>
              </a:solidFill>
              <a:latin typeface="Arial"/>
              <a:ea typeface="Arial"/>
              <a:cs typeface="Arial"/>
              <a:sym typeface="Arial"/>
            </a:endParaRPr>
          </a:p>
          <a:p>
            <a:pPr indent="0" lvl="0" marL="0" marR="0" rtl="0" algn="just">
              <a:lnSpc>
                <a:spcPct val="150000"/>
              </a:lnSpc>
              <a:spcBef>
                <a:spcPts val="0"/>
              </a:spcBef>
              <a:spcAft>
                <a:spcPts val="0"/>
              </a:spcAft>
              <a:buNone/>
            </a:pPr>
            <a:r>
              <a:rPr b="1" i="0" lang="en-US" sz="1600" u="none" cap="none" strike="noStrike">
                <a:solidFill>
                  <a:srgbClr val="3C4245"/>
                </a:solidFill>
                <a:latin typeface="Arial"/>
                <a:ea typeface="Arial"/>
                <a:cs typeface="Arial"/>
                <a:sym typeface="Arial"/>
              </a:rPr>
              <a:t>Ozone: Excessive ozone in the air can have a marked effect on human health. It can cause breathing problems, trigger asthma, reduce lung function and cause lung diseases.</a:t>
            </a:r>
            <a:endParaRPr/>
          </a:p>
          <a:p>
            <a:pPr indent="0" lvl="0" marL="0" marR="0" rtl="0" algn="just">
              <a:lnSpc>
                <a:spcPct val="150000"/>
              </a:lnSpc>
              <a:spcBef>
                <a:spcPts val="0"/>
              </a:spcBef>
              <a:spcAft>
                <a:spcPts val="0"/>
              </a:spcAft>
              <a:buNone/>
            </a:pPr>
            <a:r>
              <a:t/>
            </a:r>
            <a:endParaRPr b="1" i="0" sz="1000" u="none" cap="none" strike="noStrike">
              <a:solidFill>
                <a:srgbClr val="3C4245"/>
              </a:solidFill>
              <a:latin typeface="Arial"/>
              <a:ea typeface="Arial"/>
              <a:cs typeface="Arial"/>
              <a:sym typeface="Arial"/>
            </a:endParaRPr>
          </a:p>
          <a:p>
            <a:pPr indent="0" lvl="0" marL="0" marR="0" rtl="0" algn="just">
              <a:lnSpc>
                <a:spcPct val="150000"/>
              </a:lnSpc>
              <a:spcBef>
                <a:spcPts val="0"/>
              </a:spcBef>
              <a:spcAft>
                <a:spcPts val="0"/>
              </a:spcAft>
              <a:buNone/>
            </a:pPr>
            <a:r>
              <a:rPr b="1" i="0" lang="en-US" sz="1600" u="none" cap="none" strike="noStrike">
                <a:solidFill>
                  <a:srgbClr val="3C4245"/>
                </a:solidFill>
                <a:latin typeface="Arial"/>
                <a:ea typeface="Arial"/>
                <a:cs typeface="Arial"/>
                <a:sym typeface="Arial"/>
              </a:rPr>
              <a:t>NO</a:t>
            </a:r>
            <a:r>
              <a:rPr b="1" baseline="-25000" i="0" lang="en-US" sz="1600" u="none" cap="none" strike="noStrike">
                <a:solidFill>
                  <a:srgbClr val="3C4245"/>
                </a:solidFill>
                <a:latin typeface="Arial"/>
                <a:ea typeface="Arial"/>
                <a:cs typeface="Arial"/>
                <a:sym typeface="Arial"/>
              </a:rPr>
              <a:t>2</a:t>
            </a:r>
            <a:r>
              <a:rPr b="1" i="0" lang="en-US" sz="1600" u="none" cap="none" strike="noStrike">
                <a:solidFill>
                  <a:srgbClr val="3C4245"/>
                </a:solidFill>
                <a:latin typeface="Arial"/>
                <a:ea typeface="Arial"/>
                <a:cs typeface="Arial"/>
                <a:sym typeface="Arial"/>
              </a:rPr>
              <a:t>: Epidemiological studies have shown that symptoms of bronchitis in asthmatic children increase in association with long-term exposure to NO</a:t>
            </a:r>
            <a:r>
              <a:rPr b="1" baseline="-25000" i="0" lang="en-US" sz="1600" u="none" cap="none" strike="noStrike">
                <a:solidFill>
                  <a:srgbClr val="3C4245"/>
                </a:solidFill>
                <a:latin typeface="Arial"/>
                <a:ea typeface="Arial"/>
                <a:cs typeface="Arial"/>
                <a:sym typeface="Arial"/>
              </a:rPr>
              <a:t>2</a:t>
            </a:r>
            <a:r>
              <a:rPr b="1" i="0" lang="en-US" sz="1600" u="none" cap="none" strike="noStrike">
                <a:solidFill>
                  <a:srgbClr val="3C4245"/>
                </a:solidFill>
                <a:latin typeface="Arial"/>
                <a:ea typeface="Arial"/>
                <a:cs typeface="Arial"/>
                <a:sym typeface="Arial"/>
              </a:rPr>
              <a:t>. Reduced lung function growth is also linked to NO</a:t>
            </a:r>
            <a:r>
              <a:rPr b="1" baseline="-25000" i="0" lang="en-US" sz="1600" u="none" cap="none" strike="noStrike">
                <a:solidFill>
                  <a:srgbClr val="3C4245"/>
                </a:solidFill>
                <a:latin typeface="Arial"/>
                <a:ea typeface="Arial"/>
                <a:cs typeface="Arial"/>
                <a:sym typeface="Arial"/>
              </a:rPr>
              <a:t>2</a:t>
            </a:r>
            <a:r>
              <a:rPr b="1" i="0" lang="en-US" sz="1600" u="none" cap="none" strike="noStrike">
                <a:solidFill>
                  <a:srgbClr val="3C4245"/>
                </a:solidFill>
                <a:latin typeface="Arial"/>
                <a:ea typeface="Arial"/>
                <a:cs typeface="Arial"/>
                <a:sym typeface="Arial"/>
              </a:rPr>
              <a:t> at concentrations currently measured in cities of Europe. </a:t>
            </a:r>
            <a:endParaRPr/>
          </a:p>
          <a:p>
            <a:pPr indent="0" lvl="0" marL="0" marR="0" rtl="0" algn="just">
              <a:lnSpc>
                <a:spcPct val="150000"/>
              </a:lnSpc>
              <a:spcBef>
                <a:spcPts val="0"/>
              </a:spcBef>
              <a:spcAft>
                <a:spcPts val="0"/>
              </a:spcAft>
              <a:buNone/>
            </a:pPr>
            <a:r>
              <a:t/>
            </a:r>
            <a:endParaRPr b="1" i="0" sz="1000" u="none" cap="none" strike="noStrike">
              <a:solidFill>
                <a:srgbClr val="3C4245"/>
              </a:solidFill>
              <a:latin typeface="Arial"/>
              <a:ea typeface="Arial"/>
              <a:cs typeface="Arial"/>
              <a:sym typeface="Arial"/>
            </a:endParaRPr>
          </a:p>
          <a:p>
            <a:pPr indent="0" lvl="0" marL="0" marR="0" rtl="0" algn="just">
              <a:lnSpc>
                <a:spcPct val="150000"/>
              </a:lnSpc>
              <a:spcBef>
                <a:spcPts val="0"/>
              </a:spcBef>
              <a:spcAft>
                <a:spcPts val="0"/>
              </a:spcAft>
              <a:buNone/>
            </a:pPr>
            <a:r>
              <a:rPr b="1" i="0" lang="en-US" sz="1600" u="none" cap="none" strike="noStrike">
                <a:solidFill>
                  <a:srgbClr val="3C4245"/>
                </a:solidFill>
                <a:latin typeface="Arial"/>
                <a:ea typeface="Arial"/>
                <a:cs typeface="Arial"/>
                <a:sym typeface="Arial"/>
              </a:rPr>
              <a:t>SO</a:t>
            </a:r>
            <a:r>
              <a:rPr b="1" baseline="-25000" i="0" lang="en-US" sz="1600" u="none" cap="none" strike="noStrike">
                <a:solidFill>
                  <a:srgbClr val="3C4245"/>
                </a:solidFill>
                <a:latin typeface="Arial"/>
                <a:ea typeface="Arial"/>
                <a:cs typeface="Arial"/>
                <a:sym typeface="Arial"/>
              </a:rPr>
              <a:t>2</a:t>
            </a:r>
            <a:r>
              <a:rPr b="1" i="0" lang="en-US" sz="1600" u="none" cap="none" strike="noStrike">
                <a:solidFill>
                  <a:srgbClr val="3C4245"/>
                </a:solidFill>
                <a:latin typeface="Arial"/>
                <a:ea typeface="Arial"/>
                <a:cs typeface="Arial"/>
                <a:sym typeface="Arial"/>
              </a:rPr>
              <a:t>: SO</a:t>
            </a:r>
            <a:r>
              <a:rPr b="1" baseline="-25000" i="0" lang="en-US" sz="1600" u="none" cap="none" strike="noStrike">
                <a:solidFill>
                  <a:srgbClr val="3C4245"/>
                </a:solidFill>
                <a:latin typeface="Arial"/>
                <a:ea typeface="Arial"/>
                <a:cs typeface="Arial"/>
                <a:sym typeface="Arial"/>
              </a:rPr>
              <a:t>2</a:t>
            </a:r>
            <a:r>
              <a:rPr b="1" i="0" lang="en-US" sz="1600" u="none" cap="none" strike="noStrike">
                <a:solidFill>
                  <a:srgbClr val="3C4245"/>
                </a:solidFill>
                <a:latin typeface="Arial"/>
                <a:ea typeface="Arial"/>
                <a:cs typeface="Arial"/>
                <a:sym typeface="Arial"/>
              </a:rPr>
              <a:t> can affect the respiratory system and the functions of the lungs, and causes irritation of the eyes. Inflammation of the respiratory tract causes coughing, mucus secretion, aggravation of asthma and chronic bronchitis and makes people more prone to infections of the respiratory tract.</a:t>
            </a:r>
            <a:endParaRPr b="1" i="1" sz="1600" u="none" cap="none" strike="noStrike">
              <a:solidFill>
                <a:srgbClr val="365F91"/>
              </a:solidFill>
              <a:latin typeface="Cambria"/>
              <a:ea typeface="Cambria"/>
              <a:cs typeface="Cambria"/>
              <a:sym typeface="Cambria"/>
            </a:endParaRPr>
          </a:p>
        </p:txBody>
      </p:sp>
      <p:sp>
        <p:nvSpPr>
          <p:cNvPr id="283" name="Google Shape;283;p3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36"/>
          <p:cNvGraphicFramePr/>
          <p:nvPr/>
        </p:nvGraphicFramePr>
        <p:xfrm>
          <a:off x="381000" y="533400"/>
          <a:ext cx="3000000" cy="3000000"/>
        </p:xfrm>
        <a:graphic>
          <a:graphicData uri="http://schemas.openxmlformats.org/drawingml/2006/table">
            <a:tbl>
              <a:tblPr>
                <a:noFill/>
                <a:tableStyleId>{A0CEACE2-F11B-466A-B8DD-F211174FFA4C}</a:tableStyleId>
              </a:tblPr>
              <a:tblGrid>
                <a:gridCol w="1754000"/>
                <a:gridCol w="2232375"/>
                <a:gridCol w="2508875"/>
                <a:gridCol w="2115350"/>
              </a:tblGrid>
              <a:tr h="339550">
                <a:tc gridSpan="4">
                  <a:txBody>
                    <a:bodyPr/>
                    <a:lstStyle/>
                    <a:p>
                      <a:pPr indent="0" lvl="0" marL="0" marR="0" rtl="0" algn="ctr">
                        <a:spcBef>
                          <a:spcPts val="0"/>
                        </a:spcBef>
                        <a:spcAft>
                          <a:spcPts val="0"/>
                        </a:spcAft>
                        <a:buNone/>
                      </a:pPr>
                      <a:r>
                        <a:rPr b="1" lang="en-US" sz="1600" u="none" cap="none" strike="noStrike">
                          <a:solidFill>
                            <a:schemeClr val="dk1"/>
                          </a:solidFill>
                          <a:latin typeface="Arial"/>
                          <a:ea typeface="Arial"/>
                          <a:cs typeface="Arial"/>
                          <a:sym typeface="Arial"/>
                        </a:rPr>
                        <a:t>Human Toxicity</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r>
              <a:tr h="339550">
                <a:tc>
                  <a:txBody>
                    <a:bodyPr/>
                    <a:lstStyle/>
                    <a:p>
                      <a:pPr indent="0" lvl="0" marL="0" marR="0" rtl="0" algn="l">
                        <a:spcBef>
                          <a:spcPts val="0"/>
                        </a:spcBef>
                        <a:spcAft>
                          <a:spcPts val="0"/>
                        </a:spcAft>
                        <a:buNone/>
                      </a:pPr>
                      <a:r>
                        <a:rPr b="1" lang="en-US" sz="1600" u="none" cap="none" strike="noStrike">
                          <a:solidFill>
                            <a:schemeClr val="dk1"/>
                          </a:solidFill>
                          <a:latin typeface="Arial"/>
                          <a:ea typeface="Arial"/>
                          <a:cs typeface="Arial"/>
                          <a:sym typeface="Arial"/>
                        </a:rPr>
                        <a:t>Substance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Acute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Chronic</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Comments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2648525">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Arsenic</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Ingestion and inhalation : affects the gastro</a:t>
                      </a:r>
                      <a:r>
                        <a:rPr b="1" lang="en-US" sz="1600">
                          <a:solidFill>
                            <a:schemeClr val="dk1"/>
                          </a:solidFill>
                          <a:latin typeface="Arial"/>
                          <a:ea typeface="Arial"/>
                          <a:cs typeface="Arial"/>
                          <a:sym typeface="Arial"/>
                        </a:rPr>
                        <a:t> intestinal system and central nervous system.</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Known human</a:t>
                      </a:r>
                      <a:r>
                        <a:rPr b="1" lang="en-US" sz="1600">
                          <a:solidFill>
                            <a:schemeClr val="dk1"/>
                          </a:solidFill>
                          <a:latin typeface="Arial"/>
                          <a:ea typeface="Arial"/>
                          <a:cs typeface="Arial"/>
                          <a:sym typeface="Arial"/>
                        </a:rPr>
                        <a:t> carcinogen with high potency, Inhalation causes lung cancer, ingestion causes lung, skin, bladder and liver cancer. The kidney is affected following chronic inhalation and oral exposure.</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62100">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Cadmium</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Inhalation exposure causes bronchial</a:t>
                      </a:r>
                      <a:r>
                        <a:rPr b="1" lang="en-US" sz="1600">
                          <a:solidFill>
                            <a:schemeClr val="dk1"/>
                          </a:solidFill>
                          <a:latin typeface="Arial"/>
                          <a:ea typeface="Arial"/>
                          <a:cs typeface="Arial"/>
                          <a:sym typeface="Arial"/>
                        </a:rPr>
                        <a:t> and pulmonary irritation. A single acute exposure to high levels of cadmium can result in long-lasting impairment of lung function.</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Probable</a:t>
                      </a:r>
                      <a:r>
                        <a:rPr b="1" lang="en-US" sz="1600">
                          <a:solidFill>
                            <a:schemeClr val="dk1"/>
                          </a:solidFill>
                          <a:latin typeface="Arial"/>
                          <a:ea typeface="Arial"/>
                          <a:cs typeface="Arial"/>
                          <a:sym typeface="Arial"/>
                        </a:rPr>
                        <a:t> human carcinogen of medium potency. The kidney is the major target again in humans following chronic inhalation and oral exposure</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Other effects noted from chronic</a:t>
                      </a:r>
                      <a:r>
                        <a:rPr b="1" lang="en-US" sz="1600">
                          <a:solidFill>
                            <a:schemeClr val="dk1"/>
                          </a:solidFill>
                          <a:latin typeface="Arial"/>
                          <a:ea typeface="Arial"/>
                          <a:cs typeface="Arial"/>
                          <a:sym typeface="Arial"/>
                        </a:rPr>
                        <a:t> inhalation exposure are bronchio-litis and emphysema. </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89" name="Google Shape;289;p36"/>
          <p:cNvSpPr txBox="1"/>
          <p:nvPr/>
        </p:nvSpPr>
        <p:spPr>
          <a:xfrm>
            <a:off x="457200" y="-76200"/>
            <a:ext cx="8229600" cy="563562"/>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Health Effects of Pollutants</a:t>
            </a:r>
            <a:endParaRPr b="1" i="0" sz="2800" u="none" cap="none" strike="noStrike">
              <a:solidFill>
                <a:srgbClr val="002060"/>
              </a:solidFill>
              <a:latin typeface="Libre Franklin"/>
              <a:ea typeface="Libre Franklin"/>
              <a:cs typeface="Libre Franklin"/>
              <a:sym typeface="Libre Franklin"/>
            </a:endParaRPr>
          </a:p>
        </p:txBody>
      </p:sp>
      <p:sp>
        <p:nvSpPr>
          <p:cNvPr id="290" name="Google Shape;290;p3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91" name="Google Shape;291;p36"/>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aphicFrame>
        <p:nvGraphicFramePr>
          <p:cNvPr id="296" name="Google Shape;296;p37"/>
          <p:cNvGraphicFramePr/>
          <p:nvPr/>
        </p:nvGraphicFramePr>
        <p:xfrm>
          <a:off x="179512" y="641176"/>
          <a:ext cx="3000000" cy="3000000"/>
        </p:xfrm>
        <a:graphic>
          <a:graphicData uri="http://schemas.openxmlformats.org/drawingml/2006/table">
            <a:tbl>
              <a:tblPr>
                <a:noFill/>
                <a:tableStyleId>{A0CEACE2-F11B-466A-B8DD-F211174FFA4C}</a:tableStyleId>
              </a:tblPr>
              <a:tblGrid>
                <a:gridCol w="1769525"/>
                <a:gridCol w="2252125"/>
                <a:gridCol w="2332575"/>
                <a:gridCol w="2332575"/>
              </a:tblGrid>
              <a:tr h="379600">
                <a:tc gridSpan="4">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Human Toxicity</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r>
              <a:tr h="388425">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Substance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Acute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Chronic</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Comments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1875800">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Chromium</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High exposure</a:t>
                      </a:r>
                      <a:r>
                        <a:rPr b="1" lang="en-US" sz="1600">
                          <a:solidFill>
                            <a:schemeClr val="dk1"/>
                          </a:solidFill>
                          <a:latin typeface="Arial"/>
                          <a:ea typeface="Arial"/>
                          <a:cs typeface="Arial"/>
                          <a:sym typeface="Arial"/>
                        </a:rPr>
                        <a:t> to chromium VI may result in rental toxicity, gastrointestinal hemorrhage and internal hemorrhage.</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Known</a:t>
                      </a:r>
                      <a:r>
                        <a:rPr b="1" lang="en-US" sz="1600">
                          <a:solidFill>
                            <a:schemeClr val="dk1"/>
                          </a:solidFill>
                          <a:latin typeface="Arial"/>
                          <a:ea typeface="Arial"/>
                          <a:cs typeface="Arial"/>
                          <a:sym typeface="Arial"/>
                        </a:rPr>
                        <a:t> human carcinogen of high potency.</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Chronic</a:t>
                      </a:r>
                      <a:r>
                        <a:rPr b="1" lang="en-US" sz="1600">
                          <a:solidFill>
                            <a:schemeClr val="dk1"/>
                          </a:solidFill>
                          <a:latin typeface="Arial"/>
                          <a:ea typeface="Arial"/>
                          <a:cs typeface="Arial"/>
                          <a:sym typeface="Arial"/>
                        </a:rPr>
                        <a:t> effects from industrial exposures are inflammation of the respiratory tract, effects on the kidney, liver, and gastrointestinal tract.</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88100">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Mercury</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Inhalation exposure to</a:t>
                      </a:r>
                      <a:r>
                        <a:rPr b="1" lang="en-US" sz="1600">
                          <a:solidFill>
                            <a:schemeClr val="dk1"/>
                          </a:solidFill>
                          <a:latin typeface="Arial"/>
                          <a:ea typeface="Arial"/>
                          <a:cs typeface="Arial"/>
                          <a:sym typeface="Arial"/>
                        </a:rPr>
                        <a:t> elemental mercury results in central nervous system effects and effects on gastrointestinal tract and respiratory system.</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Methyl mercury ingestion</a:t>
                      </a:r>
                      <a:r>
                        <a:rPr b="1" lang="en-US" sz="1600">
                          <a:solidFill>
                            <a:schemeClr val="dk1"/>
                          </a:solidFill>
                          <a:latin typeface="Arial"/>
                          <a:ea typeface="Arial"/>
                          <a:cs typeface="Arial"/>
                          <a:sym typeface="Arial"/>
                        </a:rPr>
                        <a:t> causes development effects. Infants born to women who ingested methyl  mercury may perform poorly on neuro behavorial tests.</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Other effects noted from chronic</a:t>
                      </a:r>
                      <a:r>
                        <a:rPr b="1" lang="en-US" sz="1600">
                          <a:solidFill>
                            <a:schemeClr val="dk1"/>
                          </a:solidFill>
                          <a:latin typeface="Arial"/>
                          <a:ea typeface="Arial"/>
                          <a:cs typeface="Arial"/>
                          <a:sym typeface="Arial"/>
                        </a:rPr>
                        <a:t> inhalation exposure are bronchiolitis and emphysema. </a:t>
                      </a:r>
                      <a:endParaRPr b="1" sz="1600">
                        <a:solidFill>
                          <a:schemeClr val="dk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97" name="Google Shape;297;p37"/>
          <p:cNvSpPr txBox="1"/>
          <p:nvPr/>
        </p:nvSpPr>
        <p:spPr>
          <a:xfrm>
            <a:off x="457200" y="-76200"/>
            <a:ext cx="8229600" cy="563562"/>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Health Effects of Pollutants</a:t>
            </a:r>
            <a:endParaRPr b="1" i="0" sz="2800" u="none" cap="none" strike="noStrike">
              <a:solidFill>
                <a:srgbClr val="002060"/>
              </a:solidFill>
              <a:latin typeface="Libre Franklin"/>
              <a:ea typeface="Libre Franklin"/>
              <a:cs typeface="Libre Franklin"/>
              <a:sym typeface="Libre Franklin"/>
            </a:endParaRPr>
          </a:p>
        </p:txBody>
      </p:sp>
      <p:sp>
        <p:nvSpPr>
          <p:cNvPr id="298" name="Google Shape;298;p3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99" name="Google Shape;299;p37"/>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aphicFrame>
        <p:nvGraphicFramePr>
          <p:cNvPr id="304" name="Google Shape;304;p38"/>
          <p:cNvGraphicFramePr/>
          <p:nvPr/>
        </p:nvGraphicFramePr>
        <p:xfrm>
          <a:off x="251520" y="836712"/>
          <a:ext cx="3000000" cy="3000000"/>
        </p:xfrm>
        <a:graphic>
          <a:graphicData uri="http://schemas.openxmlformats.org/drawingml/2006/table">
            <a:tbl>
              <a:tblPr bandCol="1" bandRow="1" firstCol="1" firstRow="1" lastCol="1" lastRow="1">
                <a:noFill/>
                <a:tableStyleId>{A0CEACE2-F11B-466A-B8DD-F211174FFA4C}</a:tableStyleId>
              </a:tblPr>
              <a:tblGrid>
                <a:gridCol w="2227475"/>
                <a:gridCol w="1239625"/>
                <a:gridCol w="1472075"/>
                <a:gridCol w="1782225"/>
                <a:gridCol w="1991550"/>
              </a:tblGrid>
              <a:tr h="249425">
                <a:tc rowSpan="2">
                  <a:txBody>
                    <a:bodyPr/>
                    <a:lstStyle/>
                    <a:p>
                      <a:pPr indent="0" lvl="0" marL="0" marR="0" rtl="0" algn="l">
                        <a:lnSpc>
                          <a:spcPct val="115000"/>
                        </a:lnSpc>
                        <a:spcBef>
                          <a:spcPts val="0"/>
                        </a:spcBef>
                        <a:spcAft>
                          <a:spcPts val="0"/>
                        </a:spcAft>
                        <a:buNone/>
                      </a:pPr>
                      <a:r>
                        <a:rPr b="1" lang="en-US" sz="1600">
                          <a:solidFill>
                            <a:schemeClr val="dk1"/>
                          </a:solidFill>
                        </a:rPr>
                        <a:t>Pollutants</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 </a:t>
                      </a:r>
                      <a:endParaRPr b="1" sz="1600">
                        <a:solidFill>
                          <a:schemeClr val="dk1"/>
                        </a:solidFill>
                        <a:latin typeface="Times New Roman"/>
                        <a:ea typeface="Times New Roman"/>
                        <a:cs typeface="Times New Roman"/>
                        <a:sym typeface="Times New Roman"/>
                      </a:endParaRPr>
                    </a:p>
                  </a:txBody>
                  <a:tcPr marT="0" marB="0" marR="38325" marL="38325"/>
                </a:tc>
                <a:tc rowSpan="2">
                  <a:txBody>
                    <a:bodyPr/>
                    <a:lstStyle/>
                    <a:p>
                      <a:pPr indent="0" lvl="0" marL="0" marR="0" rtl="0" algn="l">
                        <a:lnSpc>
                          <a:spcPct val="115000"/>
                        </a:lnSpc>
                        <a:spcBef>
                          <a:spcPts val="0"/>
                        </a:spcBef>
                        <a:spcAft>
                          <a:spcPts val="0"/>
                        </a:spcAft>
                        <a:buNone/>
                      </a:pPr>
                      <a:r>
                        <a:rPr b="1" lang="en-US" sz="1600">
                          <a:solidFill>
                            <a:schemeClr val="dk1"/>
                          </a:solidFill>
                        </a:rPr>
                        <a:t>Time Weighted</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Average</a:t>
                      </a:r>
                      <a:endParaRPr b="1" sz="1600">
                        <a:solidFill>
                          <a:schemeClr val="dk1"/>
                        </a:solidFill>
                        <a:latin typeface="Times New Roman"/>
                        <a:ea typeface="Times New Roman"/>
                        <a:cs typeface="Times New Roman"/>
                        <a:sym typeface="Times New Roman"/>
                      </a:endParaRPr>
                    </a:p>
                  </a:txBody>
                  <a:tcPr marT="0" marB="0" marR="38325" marL="38325"/>
                </a:tc>
                <a:tc gridSpan="2">
                  <a:txBody>
                    <a:bodyPr/>
                    <a:lstStyle/>
                    <a:p>
                      <a:pPr indent="0" lvl="0" marL="0" marR="0" rtl="0" algn="ctr">
                        <a:lnSpc>
                          <a:spcPct val="115000"/>
                        </a:lnSpc>
                        <a:spcBef>
                          <a:spcPts val="0"/>
                        </a:spcBef>
                        <a:spcAft>
                          <a:spcPts val="0"/>
                        </a:spcAft>
                        <a:buNone/>
                      </a:pPr>
                      <a:r>
                        <a:rPr b="1" lang="en-US" sz="1600">
                          <a:solidFill>
                            <a:schemeClr val="dk1"/>
                          </a:solidFill>
                        </a:rPr>
                        <a:t>Concentration in Ambient Air</a:t>
                      </a:r>
                      <a:endParaRPr b="1" sz="1600">
                        <a:solidFill>
                          <a:schemeClr val="dk1"/>
                        </a:solidFill>
                        <a:latin typeface="Times New Roman"/>
                        <a:ea typeface="Times New Roman"/>
                        <a:cs typeface="Times New Roman"/>
                        <a:sym typeface="Times New Roman"/>
                      </a:endParaRPr>
                    </a:p>
                  </a:txBody>
                  <a:tcPr marT="0" marB="0" marR="38325" marL="38325"/>
                </a:tc>
                <a:tc hMerge="1"/>
                <a:tc rowSpan="2">
                  <a:txBody>
                    <a:bodyPr/>
                    <a:lstStyle/>
                    <a:p>
                      <a:pPr indent="0" lvl="0" marL="0" marR="0" rtl="0" algn="ctr">
                        <a:lnSpc>
                          <a:spcPct val="115000"/>
                        </a:lnSpc>
                        <a:spcBef>
                          <a:spcPts val="0"/>
                        </a:spcBef>
                        <a:spcAft>
                          <a:spcPts val="0"/>
                        </a:spcAft>
                        <a:buNone/>
                      </a:pPr>
                      <a:r>
                        <a:rPr b="1" lang="en-US" sz="1600">
                          <a:solidFill>
                            <a:schemeClr val="dk1"/>
                          </a:solidFill>
                        </a:rPr>
                        <a:t>Methods of Measurement</a:t>
                      </a:r>
                      <a:endParaRPr b="1" sz="1600">
                        <a:solidFill>
                          <a:schemeClr val="dk1"/>
                        </a:solidFill>
                        <a:latin typeface="Times New Roman"/>
                        <a:ea typeface="Times New Roman"/>
                        <a:cs typeface="Times New Roman"/>
                        <a:sym typeface="Times New Roman"/>
                      </a:endParaRPr>
                    </a:p>
                  </a:txBody>
                  <a:tcPr marT="0" marB="0" marR="38325" marL="38325"/>
                </a:tc>
              </a:tr>
              <a:tr h="728300">
                <a:tc vMerge="1"/>
                <a:tc vMerge="1"/>
                <a:tc>
                  <a:txBody>
                    <a:bodyPr/>
                    <a:lstStyle/>
                    <a:p>
                      <a:pPr indent="0" lvl="0" marL="0" marR="0" rtl="0" algn="ctr">
                        <a:lnSpc>
                          <a:spcPct val="115000"/>
                        </a:lnSpc>
                        <a:spcBef>
                          <a:spcPts val="0"/>
                        </a:spcBef>
                        <a:spcAft>
                          <a:spcPts val="0"/>
                        </a:spcAft>
                        <a:buNone/>
                      </a:pPr>
                      <a:r>
                        <a:rPr b="1" lang="en-US" sz="1600">
                          <a:solidFill>
                            <a:schemeClr val="dk1"/>
                          </a:solidFill>
                        </a:rPr>
                        <a:t>Industrial, Residential, Rural and other Areas</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Ecologically Sensitive Area (Notified by Central Government)</a:t>
                      </a:r>
                      <a:endParaRPr b="1" sz="1600">
                        <a:solidFill>
                          <a:schemeClr val="dk1"/>
                        </a:solidFill>
                        <a:latin typeface="Times New Roman"/>
                        <a:ea typeface="Times New Roman"/>
                        <a:cs typeface="Times New Roman"/>
                        <a:sym typeface="Times New Roman"/>
                      </a:endParaRPr>
                    </a:p>
                  </a:txBody>
                  <a:tcPr marT="0" marB="0" marR="38325" marL="38325"/>
                </a:tc>
                <a:tc vMerge="1"/>
              </a:tr>
              <a:tr h="1048200">
                <a:tc>
                  <a:txBody>
                    <a:bodyPr/>
                    <a:lstStyle/>
                    <a:p>
                      <a:pPr indent="0" lvl="0" marL="0" marR="0" rtl="0" algn="l">
                        <a:lnSpc>
                          <a:spcPct val="115000"/>
                        </a:lnSpc>
                        <a:spcBef>
                          <a:spcPts val="0"/>
                        </a:spcBef>
                        <a:spcAft>
                          <a:spcPts val="0"/>
                        </a:spcAft>
                        <a:buNone/>
                      </a:pPr>
                      <a:r>
                        <a:rPr b="1" lang="en-US" sz="1600">
                          <a:solidFill>
                            <a:schemeClr val="dk1"/>
                          </a:solidFill>
                        </a:rPr>
                        <a:t>Sulphur Dioxide</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(SO</a:t>
                      </a:r>
                      <a:r>
                        <a:rPr b="1" baseline="-25000" lang="en-US" sz="1600">
                          <a:solidFill>
                            <a:schemeClr val="dk1"/>
                          </a:solidFill>
                        </a:rPr>
                        <a:t>2</a:t>
                      </a:r>
                      <a:r>
                        <a:rPr b="1" lang="en-US" sz="1600">
                          <a:solidFill>
                            <a:schemeClr val="dk1"/>
                          </a:solidFill>
                        </a:rPr>
                        <a:t>), µg/m</a:t>
                      </a:r>
                      <a:r>
                        <a:rPr b="1" baseline="30000" lang="en-US" sz="1600">
                          <a:solidFill>
                            <a:schemeClr val="dk1"/>
                          </a:solidFill>
                        </a:rPr>
                        <a:t>3</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Annual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24 Hours **</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50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80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20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80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-Improved West and Gaeke Method</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-Ultraviolet Fluorescence</a:t>
                      </a:r>
                      <a:endParaRPr b="1" sz="1600">
                        <a:solidFill>
                          <a:schemeClr val="dk1"/>
                        </a:solidFill>
                        <a:latin typeface="Times New Roman"/>
                        <a:ea typeface="Times New Roman"/>
                        <a:cs typeface="Times New Roman"/>
                        <a:sym typeface="Times New Roman"/>
                      </a:endParaRPr>
                    </a:p>
                  </a:txBody>
                  <a:tcPr marT="0" marB="0" marR="38325" marL="38325"/>
                </a:tc>
              </a:tr>
              <a:tr h="1314475">
                <a:tc>
                  <a:txBody>
                    <a:bodyPr/>
                    <a:lstStyle/>
                    <a:p>
                      <a:pPr indent="0" lvl="0" marL="0" marR="0" rtl="0" algn="l">
                        <a:lnSpc>
                          <a:spcPct val="115000"/>
                        </a:lnSpc>
                        <a:spcBef>
                          <a:spcPts val="0"/>
                        </a:spcBef>
                        <a:spcAft>
                          <a:spcPts val="0"/>
                        </a:spcAft>
                        <a:buNone/>
                      </a:pPr>
                      <a:r>
                        <a:rPr b="1" lang="en-US" sz="1600">
                          <a:solidFill>
                            <a:schemeClr val="dk1"/>
                          </a:solidFill>
                        </a:rPr>
                        <a:t>Nitrogen Dioxide </a:t>
                      </a:r>
                      <a:endParaRPr/>
                    </a:p>
                    <a:p>
                      <a:pPr indent="0" lvl="0" marL="0" marR="0" rtl="0" algn="l">
                        <a:lnSpc>
                          <a:spcPct val="115000"/>
                        </a:lnSpc>
                        <a:spcBef>
                          <a:spcPts val="0"/>
                        </a:spcBef>
                        <a:spcAft>
                          <a:spcPts val="0"/>
                        </a:spcAft>
                        <a:buNone/>
                      </a:pPr>
                      <a:r>
                        <a:rPr b="1" lang="en-US" sz="1600">
                          <a:solidFill>
                            <a:schemeClr val="dk1"/>
                          </a:solidFill>
                        </a:rPr>
                        <a:t>(NO</a:t>
                      </a:r>
                      <a:r>
                        <a:rPr b="1" baseline="-25000" lang="en-US" sz="1600">
                          <a:solidFill>
                            <a:schemeClr val="dk1"/>
                          </a:solidFill>
                        </a:rPr>
                        <a:t>2</a:t>
                      </a:r>
                      <a:r>
                        <a:rPr b="1" lang="en-US" sz="1600">
                          <a:solidFill>
                            <a:schemeClr val="dk1"/>
                          </a:solidFill>
                        </a:rPr>
                        <a:t>), µg/m</a:t>
                      </a:r>
                      <a:r>
                        <a:rPr b="1" baseline="30000" lang="en-US" sz="1600">
                          <a:solidFill>
                            <a:schemeClr val="dk1"/>
                          </a:solidFill>
                        </a:rPr>
                        <a:t>3</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Annual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24 Hours **</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40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80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30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80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-Jacob &amp; Hochheiser modified method</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 (NaOH - NaAsO</a:t>
                      </a:r>
                      <a:r>
                        <a:rPr b="1" baseline="-25000" lang="en-US" sz="1600">
                          <a:solidFill>
                            <a:schemeClr val="dk1"/>
                          </a:solidFill>
                        </a:rPr>
                        <a:t>2</a:t>
                      </a:r>
                      <a:r>
                        <a:rPr b="1" lang="en-US" sz="1600">
                          <a:solidFill>
                            <a:schemeClr val="dk1"/>
                          </a:solidFill>
                        </a:rPr>
                        <a:t>)</a:t>
                      </a:r>
                      <a:endParaRPr/>
                    </a:p>
                    <a:p>
                      <a:pPr indent="0" lvl="0" marL="0" marR="0" rtl="0" algn="l">
                        <a:lnSpc>
                          <a:spcPct val="115000"/>
                        </a:lnSpc>
                        <a:spcBef>
                          <a:spcPts val="0"/>
                        </a:spcBef>
                        <a:spcAft>
                          <a:spcPts val="0"/>
                        </a:spcAft>
                        <a:buNone/>
                      </a:pPr>
                      <a:r>
                        <a:rPr b="1" lang="en-US" sz="1600">
                          <a:solidFill>
                            <a:schemeClr val="dk1"/>
                          </a:solidFill>
                        </a:rPr>
                        <a:t>Gas Phase Chemiluminescence</a:t>
                      </a:r>
                      <a:endParaRPr b="1" sz="1600">
                        <a:solidFill>
                          <a:schemeClr val="dk1"/>
                        </a:solidFill>
                        <a:latin typeface="Times New Roman"/>
                        <a:ea typeface="Times New Roman"/>
                        <a:cs typeface="Times New Roman"/>
                        <a:sym typeface="Times New Roman"/>
                      </a:endParaRPr>
                    </a:p>
                  </a:txBody>
                  <a:tcPr marT="0" marB="0" marR="38325" marL="38325"/>
                </a:tc>
              </a:tr>
              <a:tr h="792550">
                <a:tc>
                  <a:txBody>
                    <a:bodyPr/>
                    <a:lstStyle/>
                    <a:p>
                      <a:pPr indent="0" lvl="0" marL="0" marR="0" rtl="0" algn="l">
                        <a:lnSpc>
                          <a:spcPct val="115000"/>
                        </a:lnSpc>
                        <a:spcBef>
                          <a:spcPts val="0"/>
                        </a:spcBef>
                        <a:spcAft>
                          <a:spcPts val="0"/>
                        </a:spcAft>
                        <a:buNone/>
                      </a:pPr>
                      <a:r>
                        <a:rPr b="1" lang="en-US" sz="1600">
                          <a:solidFill>
                            <a:schemeClr val="dk1"/>
                          </a:solidFill>
                        </a:rPr>
                        <a:t>Particulate Matter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(Size less than 10µm)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or PM</a:t>
                      </a:r>
                      <a:r>
                        <a:rPr b="1" baseline="-25000" lang="en-US" sz="1600">
                          <a:solidFill>
                            <a:schemeClr val="dk1"/>
                          </a:solidFill>
                        </a:rPr>
                        <a:t>10</a:t>
                      </a:r>
                      <a:r>
                        <a:rPr b="1" lang="en-US" sz="1600">
                          <a:solidFill>
                            <a:schemeClr val="dk1"/>
                          </a:solidFill>
                        </a:rPr>
                        <a:t>, µg/m</a:t>
                      </a:r>
                      <a:r>
                        <a:rPr b="1" baseline="30000" lang="en-US" sz="1600">
                          <a:solidFill>
                            <a:schemeClr val="dk1"/>
                          </a:solidFill>
                        </a:rPr>
                        <a:t>3</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Annual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24 Hours **</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60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100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60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100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-Gravimetric</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-TEOM</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-Beta attenuation</a:t>
                      </a:r>
                      <a:endParaRPr b="1" sz="1600">
                        <a:solidFill>
                          <a:schemeClr val="dk1"/>
                        </a:solidFill>
                        <a:latin typeface="Times New Roman"/>
                        <a:ea typeface="Times New Roman"/>
                        <a:cs typeface="Times New Roman"/>
                        <a:sym typeface="Times New Roman"/>
                      </a:endParaRPr>
                    </a:p>
                  </a:txBody>
                  <a:tcPr marT="0" marB="0" marR="38325" marL="38325"/>
                </a:tc>
              </a:tr>
              <a:tr h="835600">
                <a:tc>
                  <a:txBody>
                    <a:bodyPr/>
                    <a:lstStyle/>
                    <a:p>
                      <a:pPr indent="0" lvl="0" marL="0" marR="0" rtl="0" algn="l">
                        <a:lnSpc>
                          <a:spcPct val="115000"/>
                        </a:lnSpc>
                        <a:spcBef>
                          <a:spcPts val="0"/>
                        </a:spcBef>
                        <a:spcAft>
                          <a:spcPts val="0"/>
                        </a:spcAft>
                        <a:buNone/>
                      </a:pPr>
                      <a:r>
                        <a:rPr b="1" lang="en-US" sz="1600">
                          <a:solidFill>
                            <a:schemeClr val="dk1"/>
                          </a:solidFill>
                        </a:rPr>
                        <a:t>Particulate Matter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(Size less than 2.5 µm)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or PM</a:t>
                      </a:r>
                      <a:r>
                        <a:rPr b="1" baseline="-25000" lang="en-US" sz="1600">
                          <a:solidFill>
                            <a:schemeClr val="dk1"/>
                          </a:solidFill>
                        </a:rPr>
                        <a:t>2.5</a:t>
                      </a:r>
                      <a:r>
                        <a:rPr b="1" lang="en-US" sz="1600">
                          <a:solidFill>
                            <a:schemeClr val="dk1"/>
                          </a:solidFill>
                        </a:rPr>
                        <a:t>, µg/m</a:t>
                      </a:r>
                      <a:r>
                        <a:rPr b="1" baseline="30000" lang="en-US" sz="1600">
                          <a:solidFill>
                            <a:schemeClr val="dk1"/>
                          </a:solidFill>
                        </a:rPr>
                        <a:t>3</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Annual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24 Hours **</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40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60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40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60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-Gravimetric</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-TEOM</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-Beta Attenuation</a:t>
                      </a:r>
                      <a:endParaRPr b="1" sz="1600">
                        <a:solidFill>
                          <a:schemeClr val="dk1"/>
                        </a:solidFill>
                        <a:latin typeface="Times New Roman"/>
                        <a:ea typeface="Times New Roman"/>
                        <a:cs typeface="Times New Roman"/>
                        <a:sym typeface="Times New Roman"/>
                      </a:endParaRPr>
                    </a:p>
                  </a:txBody>
                  <a:tcPr marT="0" marB="0" marR="38325" marL="38325"/>
                </a:tc>
              </a:tr>
            </a:tbl>
          </a:graphicData>
        </a:graphic>
      </p:graphicFrame>
      <p:sp>
        <p:nvSpPr>
          <p:cNvPr id="305" name="Google Shape;305;p3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06" name="Google Shape;306;p38"/>
          <p:cNvSpPr/>
          <p:nvPr/>
        </p:nvSpPr>
        <p:spPr>
          <a:xfrm>
            <a:off x="1403648" y="116632"/>
            <a:ext cx="623330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National Ambient Air Quality Standards-2009</a:t>
            </a:r>
            <a:endParaRPr b="1" i="0" sz="2400" u="none" cap="none" strike="noStrike">
              <a:solidFill>
                <a:schemeClr val="dk1"/>
              </a:solidFill>
              <a:latin typeface="Times New Roman"/>
              <a:ea typeface="Times New Roman"/>
              <a:cs typeface="Times New Roman"/>
              <a:sym typeface="Times New Roman"/>
            </a:endParaRPr>
          </a:p>
        </p:txBody>
      </p:sp>
      <p:sp>
        <p:nvSpPr>
          <p:cNvPr id="307" name="Google Shape;307;p3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aphicFrame>
        <p:nvGraphicFramePr>
          <p:cNvPr id="312" name="Google Shape;312;p39"/>
          <p:cNvGraphicFramePr/>
          <p:nvPr/>
        </p:nvGraphicFramePr>
        <p:xfrm>
          <a:off x="323851" y="908720"/>
          <a:ext cx="3000000" cy="3000000"/>
        </p:xfrm>
        <a:graphic>
          <a:graphicData uri="http://schemas.openxmlformats.org/drawingml/2006/table">
            <a:tbl>
              <a:tblPr bandCol="1" bandRow="1" firstCol="1" firstRow="1" lastCol="1" lastRow="1">
                <a:noFill/>
                <a:tableStyleId>{A0CEACE2-F11B-466A-B8DD-F211174FFA4C}</a:tableStyleId>
              </a:tblPr>
              <a:tblGrid>
                <a:gridCol w="1809800"/>
                <a:gridCol w="1143025"/>
                <a:gridCol w="1524050"/>
                <a:gridCol w="1676450"/>
                <a:gridCol w="2416250"/>
              </a:tblGrid>
              <a:tr h="242425">
                <a:tc rowSpan="2">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Pollutants</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 </a:t>
                      </a:r>
                      <a:endParaRPr b="1" sz="1600">
                        <a:solidFill>
                          <a:schemeClr val="dk1"/>
                        </a:solidFill>
                        <a:latin typeface="Libre Franklin"/>
                        <a:ea typeface="Libre Franklin"/>
                        <a:cs typeface="Libre Franklin"/>
                        <a:sym typeface="Libre Franklin"/>
                      </a:endParaRPr>
                    </a:p>
                  </a:txBody>
                  <a:tcPr marT="0" marB="0" marR="38325" marL="38325"/>
                </a:tc>
                <a:tc rowSpan="2">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Time Weighted</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Average</a:t>
                      </a:r>
                      <a:endParaRPr b="1" sz="1600">
                        <a:solidFill>
                          <a:schemeClr val="dk1"/>
                        </a:solidFill>
                        <a:latin typeface="Libre Franklin"/>
                        <a:ea typeface="Libre Franklin"/>
                        <a:cs typeface="Libre Franklin"/>
                        <a:sym typeface="Libre Franklin"/>
                      </a:endParaRPr>
                    </a:p>
                  </a:txBody>
                  <a:tcPr marT="0" marB="0" marR="38325" marL="38325"/>
                </a:tc>
                <a:tc gridSpan="2">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Concentration in Ambient Air</a:t>
                      </a:r>
                      <a:endParaRPr b="1" sz="1600">
                        <a:solidFill>
                          <a:schemeClr val="dk1"/>
                        </a:solidFill>
                        <a:latin typeface="Libre Franklin"/>
                        <a:ea typeface="Libre Franklin"/>
                        <a:cs typeface="Libre Franklin"/>
                        <a:sym typeface="Libre Franklin"/>
                      </a:endParaRPr>
                    </a:p>
                  </a:txBody>
                  <a:tcPr marT="0" marB="0" marR="38325" marL="38325"/>
                </a:tc>
                <a:tc hMerge="1"/>
                <a:tc rowSpan="2">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Methods of Measurement</a:t>
                      </a:r>
                      <a:endParaRPr b="1" sz="1600">
                        <a:solidFill>
                          <a:schemeClr val="dk1"/>
                        </a:solidFill>
                        <a:latin typeface="Libre Franklin"/>
                        <a:ea typeface="Libre Franklin"/>
                        <a:cs typeface="Libre Franklin"/>
                        <a:sym typeface="Libre Franklin"/>
                      </a:endParaRPr>
                    </a:p>
                  </a:txBody>
                  <a:tcPr marT="0" marB="0" marR="38325" marL="38325"/>
                </a:tc>
              </a:tr>
              <a:tr h="702725">
                <a:tc vMerge="1"/>
                <a:tc vMerge="1"/>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Industrial, Residential, Rural and other Areas</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Ecologically Sensitive Area (Notified by Central Government)</a:t>
                      </a:r>
                      <a:endParaRPr b="1" sz="1600">
                        <a:solidFill>
                          <a:schemeClr val="dk1"/>
                        </a:solidFill>
                        <a:latin typeface="Libre Franklin"/>
                        <a:ea typeface="Libre Franklin"/>
                        <a:cs typeface="Libre Franklin"/>
                        <a:sym typeface="Libre Franklin"/>
                      </a:endParaRPr>
                    </a:p>
                  </a:txBody>
                  <a:tcPr marT="0" marB="0" marR="38325" marL="38325"/>
                </a:tc>
                <a:tc vMerge="1"/>
              </a:tr>
              <a:tr h="699550">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Ozone (O</a:t>
                      </a:r>
                      <a:r>
                        <a:rPr b="1" baseline="-25000" lang="en-US" sz="1600">
                          <a:solidFill>
                            <a:schemeClr val="dk1"/>
                          </a:solidFill>
                          <a:latin typeface="Libre Franklin"/>
                          <a:ea typeface="Libre Franklin"/>
                          <a:cs typeface="Libre Franklin"/>
                          <a:sym typeface="Libre Franklin"/>
                        </a:rPr>
                        <a:t>3</a:t>
                      </a:r>
                      <a:r>
                        <a:rPr b="1" lang="en-US" sz="1600">
                          <a:solidFill>
                            <a:schemeClr val="dk1"/>
                          </a:solidFill>
                          <a:latin typeface="Libre Franklin"/>
                          <a:ea typeface="Libre Franklin"/>
                          <a:cs typeface="Libre Franklin"/>
                          <a:sym typeface="Libre Franklin"/>
                        </a:rPr>
                        <a:t>) </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 µg/m</a:t>
                      </a:r>
                      <a:r>
                        <a:rPr b="1" baseline="30000" lang="en-US" sz="1600">
                          <a:solidFill>
                            <a:schemeClr val="dk1"/>
                          </a:solidFill>
                          <a:latin typeface="Libre Franklin"/>
                          <a:ea typeface="Libre Franklin"/>
                          <a:cs typeface="Libre Franklin"/>
                          <a:sym typeface="Libre Franklin"/>
                        </a:rPr>
                        <a:t>3</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8 Hours *</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1 Hour **</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100</a:t>
                      </a:r>
                      <a:endParaRPr b="1" sz="1600">
                        <a:solidFill>
                          <a:schemeClr val="dk1"/>
                        </a:solidFill>
                        <a:latin typeface="Libre Franklin"/>
                        <a:ea typeface="Libre Franklin"/>
                        <a:cs typeface="Libre Franklin"/>
                        <a:sym typeface="Libre Franklin"/>
                      </a:endParaRPr>
                    </a:p>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180</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100</a:t>
                      </a:r>
                      <a:endParaRPr b="1" sz="1600">
                        <a:solidFill>
                          <a:schemeClr val="dk1"/>
                        </a:solidFill>
                        <a:latin typeface="Libre Franklin"/>
                        <a:ea typeface="Libre Franklin"/>
                        <a:cs typeface="Libre Franklin"/>
                        <a:sym typeface="Libre Franklin"/>
                      </a:endParaRPr>
                    </a:p>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180</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-UV Photometric</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-Chemiluminescence</a:t>
                      </a:r>
                      <a:endParaRPr b="1" sz="1600">
                        <a:solidFill>
                          <a:schemeClr val="dk1"/>
                        </a:solidFill>
                        <a:latin typeface="Libre Franklin"/>
                        <a:ea typeface="Libre Franklin"/>
                        <a:cs typeface="Libre Franklin"/>
                        <a:sym typeface="Libre Franklin"/>
                      </a:endParaRPr>
                    </a:p>
                  </a:txBody>
                  <a:tcPr marT="0" marB="0" marR="38325" marL="38325"/>
                </a:tc>
              </a:tr>
              <a:tr h="699550">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Carbon Monoxide</a:t>
                      </a:r>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(CO), mg/m</a:t>
                      </a:r>
                      <a:r>
                        <a:rPr b="1" baseline="30000" lang="en-US" sz="1600">
                          <a:solidFill>
                            <a:schemeClr val="dk1"/>
                          </a:solidFill>
                          <a:latin typeface="Libre Franklin"/>
                          <a:ea typeface="Libre Franklin"/>
                          <a:cs typeface="Libre Franklin"/>
                          <a:sym typeface="Libre Franklin"/>
                        </a:rPr>
                        <a:t>3</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8 Hours **</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1 Hour **</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02</a:t>
                      </a:r>
                      <a:endParaRPr b="1" sz="1600">
                        <a:solidFill>
                          <a:schemeClr val="dk1"/>
                        </a:solidFill>
                        <a:latin typeface="Libre Franklin"/>
                        <a:ea typeface="Libre Franklin"/>
                        <a:cs typeface="Libre Franklin"/>
                        <a:sym typeface="Libre Franklin"/>
                      </a:endParaRPr>
                    </a:p>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04</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02</a:t>
                      </a:r>
                      <a:endParaRPr b="1" sz="1600">
                        <a:solidFill>
                          <a:schemeClr val="dk1"/>
                        </a:solidFill>
                        <a:latin typeface="Libre Franklin"/>
                        <a:ea typeface="Libre Franklin"/>
                        <a:cs typeface="Libre Franklin"/>
                        <a:sym typeface="Libre Franklin"/>
                      </a:endParaRPr>
                    </a:p>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04</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-NDIR Spectroscopy</a:t>
                      </a:r>
                      <a:endParaRPr b="1" sz="1600">
                        <a:solidFill>
                          <a:schemeClr val="dk1"/>
                        </a:solidFill>
                        <a:latin typeface="Libre Franklin"/>
                        <a:ea typeface="Libre Franklin"/>
                        <a:cs typeface="Libre Franklin"/>
                        <a:sym typeface="Libre Franklin"/>
                      </a:endParaRPr>
                    </a:p>
                  </a:txBody>
                  <a:tcPr marT="0" marB="0" marR="38325" marL="38325"/>
                </a:tc>
              </a:tr>
              <a:tr h="767375">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Ammonia </a:t>
                      </a:r>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(NH</a:t>
                      </a:r>
                      <a:r>
                        <a:rPr b="1" baseline="-25000" lang="en-US" sz="1600">
                          <a:solidFill>
                            <a:schemeClr val="dk1"/>
                          </a:solidFill>
                          <a:latin typeface="Libre Franklin"/>
                          <a:ea typeface="Libre Franklin"/>
                          <a:cs typeface="Libre Franklin"/>
                          <a:sym typeface="Libre Franklin"/>
                        </a:rPr>
                        <a:t>3</a:t>
                      </a:r>
                      <a:r>
                        <a:rPr b="1" lang="en-US" sz="1600">
                          <a:solidFill>
                            <a:schemeClr val="dk1"/>
                          </a:solidFill>
                          <a:latin typeface="Libre Franklin"/>
                          <a:ea typeface="Libre Franklin"/>
                          <a:cs typeface="Libre Franklin"/>
                          <a:sym typeface="Libre Franklin"/>
                        </a:rPr>
                        <a:t>), µg/m</a:t>
                      </a:r>
                      <a:r>
                        <a:rPr b="1" baseline="30000" lang="en-US" sz="1600">
                          <a:solidFill>
                            <a:schemeClr val="dk1"/>
                          </a:solidFill>
                          <a:latin typeface="Libre Franklin"/>
                          <a:ea typeface="Libre Franklin"/>
                          <a:cs typeface="Libre Franklin"/>
                          <a:sym typeface="Libre Franklin"/>
                        </a:rPr>
                        <a:t>3</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Annual *</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24 Hours **</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100</a:t>
                      </a:r>
                      <a:endParaRPr b="1" sz="1600">
                        <a:solidFill>
                          <a:schemeClr val="dk1"/>
                        </a:solidFill>
                        <a:latin typeface="Libre Franklin"/>
                        <a:ea typeface="Libre Franklin"/>
                        <a:cs typeface="Libre Franklin"/>
                        <a:sym typeface="Libre Franklin"/>
                      </a:endParaRPr>
                    </a:p>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400</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100</a:t>
                      </a:r>
                      <a:endParaRPr b="1" sz="1600">
                        <a:solidFill>
                          <a:schemeClr val="dk1"/>
                        </a:solidFill>
                        <a:latin typeface="Libre Franklin"/>
                        <a:ea typeface="Libre Franklin"/>
                        <a:cs typeface="Libre Franklin"/>
                        <a:sym typeface="Libre Franklin"/>
                      </a:endParaRPr>
                    </a:p>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400</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-Chemiluminescence</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-Indophenol blue method</a:t>
                      </a:r>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-Chemical method</a:t>
                      </a:r>
                      <a:endParaRPr b="1" sz="1600">
                        <a:solidFill>
                          <a:schemeClr val="dk1"/>
                        </a:solidFill>
                        <a:latin typeface="Libre Franklin"/>
                        <a:ea typeface="Libre Franklin"/>
                        <a:cs typeface="Libre Franklin"/>
                        <a:sym typeface="Libre Franklin"/>
                      </a:endParaRPr>
                    </a:p>
                  </a:txBody>
                  <a:tcPr marT="0" marB="0" marR="38325" marL="38325"/>
                </a:tc>
              </a:tr>
              <a:tr h="1030200">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Benzene </a:t>
                      </a:r>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(C</a:t>
                      </a:r>
                      <a:r>
                        <a:rPr b="1" baseline="-25000" lang="en-US" sz="1600">
                          <a:solidFill>
                            <a:schemeClr val="dk1"/>
                          </a:solidFill>
                          <a:latin typeface="Libre Franklin"/>
                          <a:ea typeface="Libre Franklin"/>
                          <a:cs typeface="Libre Franklin"/>
                          <a:sym typeface="Libre Franklin"/>
                        </a:rPr>
                        <a:t>6</a:t>
                      </a:r>
                      <a:r>
                        <a:rPr b="1" lang="en-US" sz="1600">
                          <a:solidFill>
                            <a:schemeClr val="dk1"/>
                          </a:solidFill>
                          <a:latin typeface="Libre Franklin"/>
                          <a:ea typeface="Libre Franklin"/>
                          <a:cs typeface="Libre Franklin"/>
                          <a:sym typeface="Libre Franklin"/>
                        </a:rPr>
                        <a:t>H</a:t>
                      </a:r>
                      <a:r>
                        <a:rPr b="1" baseline="-25000" lang="en-US" sz="1600">
                          <a:solidFill>
                            <a:schemeClr val="dk1"/>
                          </a:solidFill>
                          <a:latin typeface="Libre Franklin"/>
                          <a:ea typeface="Libre Franklin"/>
                          <a:cs typeface="Libre Franklin"/>
                          <a:sym typeface="Libre Franklin"/>
                        </a:rPr>
                        <a:t>6</a:t>
                      </a:r>
                      <a:r>
                        <a:rPr b="1" lang="en-US" sz="1600">
                          <a:solidFill>
                            <a:schemeClr val="dk1"/>
                          </a:solidFill>
                          <a:latin typeface="Libre Franklin"/>
                          <a:ea typeface="Libre Franklin"/>
                          <a:cs typeface="Libre Franklin"/>
                          <a:sym typeface="Libre Franklin"/>
                        </a:rPr>
                        <a:t>), µg/m</a:t>
                      </a:r>
                      <a:r>
                        <a:rPr b="1" baseline="30000" lang="en-US" sz="1600">
                          <a:solidFill>
                            <a:schemeClr val="dk1"/>
                          </a:solidFill>
                          <a:latin typeface="Libre Franklin"/>
                          <a:ea typeface="Libre Franklin"/>
                          <a:cs typeface="Libre Franklin"/>
                          <a:sym typeface="Libre Franklin"/>
                        </a:rPr>
                        <a:t>3</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Annual *</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 </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05</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05</a:t>
                      </a:r>
                      <a:endParaRPr b="1" sz="1600">
                        <a:solidFill>
                          <a:schemeClr val="dk1"/>
                        </a:solidFill>
                        <a:latin typeface="Libre Franklin"/>
                        <a:ea typeface="Libre Franklin"/>
                        <a:cs typeface="Libre Franklin"/>
                        <a:sym typeface="Libre Frankli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-Gas Chromatography  continuous analyzer</a:t>
                      </a:r>
                      <a:endParaRPr b="1" sz="1600">
                        <a:solidFill>
                          <a:schemeClr val="dk1"/>
                        </a:solidFill>
                        <a:latin typeface="Libre Franklin"/>
                        <a:ea typeface="Libre Franklin"/>
                        <a:cs typeface="Libre Franklin"/>
                        <a:sym typeface="Libre Franklin"/>
                      </a:endParaRPr>
                    </a:p>
                    <a:p>
                      <a:pPr indent="0" lvl="0" marL="0" marR="0" rtl="0" algn="l">
                        <a:lnSpc>
                          <a:spcPct val="115000"/>
                        </a:lnSpc>
                        <a:spcBef>
                          <a:spcPts val="0"/>
                        </a:spcBef>
                        <a:spcAft>
                          <a:spcPts val="0"/>
                        </a:spcAft>
                        <a:buNone/>
                      </a:pPr>
                      <a:r>
                        <a:rPr b="1" lang="en-US" sz="1600">
                          <a:solidFill>
                            <a:schemeClr val="dk1"/>
                          </a:solidFill>
                          <a:latin typeface="Libre Franklin"/>
                          <a:ea typeface="Libre Franklin"/>
                          <a:cs typeface="Libre Franklin"/>
                          <a:sym typeface="Libre Franklin"/>
                        </a:rPr>
                        <a:t>-Adsorption and desorption followed by GC analysis</a:t>
                      </a:r>
                      <a:endParaRPr b="1" sz="1600">
                        <a:solidFill>
                          <a:schemeClr val="dk1"/>
                        </a:solidFill>
                        <a:latin typeface="Libre Franklin"/>
                        <a:ea typeface="Libre Franklin"/>
                        <a:cs typeface="Libre Franklin"/>
                        <a:sym typeface="Libre Franklin"/>
                      </a:endParaRPr>
                    </a:p>
                  </a:txBody>
                  <a:tcPr marT="0" marB="0" marR="38325" marL="38325"/>
                </a:tc>
              </a:tr>
            </a:tbl>
          </a:graphicData>
        </a:graphic>
      </p:graphicFrame>
      <p:sp>
        <p:nvSpPr>
          <p:cNvPr id="313" name="Google Shape;313;p3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14" name="Google Shape;314;p39"/>
          <p:cNvSpPr/>
          <p:nvPr/>
        </p:nvSpPr>
        <p:spPr>
          <a:xfrm>
            <a:off x="1403648" y="116632"/>
            <a:ext cx="623330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National Ambient Air Quality Standards-2009</a:t>
            </a:r>
            <a:endParaRPr b="1" i="0" sz="2400" u="none" cap="none" strike="noStrike">
              <a:solidFill>
                <a:schemeClr val="dk1"/>
              </a:solidFill>
              <a:latin typeface="Times New Roman"/>
              <a:ea typeface="Times New Roman"/>
              <a:cs typeface="Times New Roman"/>
              <a:sym typeface="Times New Roman"/>
            </a:endParaRPr>
          </a:p>
        </p:txBody>
      </p:sp>
      <p:sp>
        <p:nvSpPr>
          <p:cNvPr id="315" name="Google Shape;315;p3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aphicFrame>
        <p:nvGraphicFramePr>
          <p:cNvPr id="320" name="Google Shape;320;p40"/>
          <p:cNvGraphicFramePr/>
          <p:nvPr/>
        </p:nvGraphicFramePr>
        <p:xfrm>
          <a:off x="323851" y="764704"/>
          <a:ext cx="3000000" cy="3000000"/>
        </p:xfrm>
        <a:graphic>
          <a:graphicData uri="http://schemas.openxmlformats.org/drawingml/2006/table">
            <a:tbl>
              <a:tblPr bandCol="1" bandRow="1" firstCol="1" firstRow="1" lastCol="1" lastRow="1">
                <a:noFill/>
                <a:tableStyleId>{A0CEACE2-F11B-466A-B8DD-F211174FFA4C}</a:tableStyleId>
              </a:tblPr>
              <a:tblGrid>
                <a:gridCol w="1809800"/>
                <a:gridCol w="990625"/>
                <a:gridCol w="1676450"/>
                <a:gridCol w="2133925"/>
                <a:gridCol w="1958775"/>
              </a:tblGrid>
              <a:tr h="243625">
                <a:tc rowSpan="2">
                  <a:txBody>
                    <a:bodyPr/>
                    <a:lstStyle/>
                    <a:p>
                      <a:pPr indent="0" lvl="0" marL="0" marR="0" rtl="0" algn="l">
                        <a:lnSpc>
                          <a:spcPct val="115000"/>
                        </a:lnSpc>
                        <a:spcBef>
                          <a:spcPts val="0"/>
                        </a:spcBef>
                        <a:spcAft>
                          <a:spcPts val="0"/>
                        </a:spcAft>
                        <a:buNone/>
                      </a:pPr>
                      <a:r>
                        <a:rPr b="1" lang="en-US" sz="1600">
                          <a:solidFill>
                            <a:schemeClr val="dk1"/>
                          </a:solidFill>
                        </a:rPr>
                        <a:t>Pollutants</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 </a:t>
                      </a:r>
                      <a:endParaRPr b="1" sz="1600">
                        <a:solidFill>
                          <a:schemeClr val="dk1"/>
                        </a:solidFill>
                        <a:latin typeface="Times New Roman"/>
                        <a:ea typeface="Times New Roman"/>
                        <a:cs typeface="Times New Roman"/>
                        <a:sym typeface="Times New Roman"/>
                      </a:endParaRPr>
                    </a:p>
                  </a:txBody>
                  <a:tcPr marT="0" marB="0" marR="38325" marL="38325"/>
                </a:tc>
                <a:tc rowSpan="2">
                  <a:txBody>
                    <a:bodyPr/>
                    <a:lstStyle/>
                    <a:p>
                      <a:pPr indent="0" lvl="0" marL="0" marR="0" rtl="0" algn="l">
                        <a:lnSpc>
                          <a:spcPct val="115000"/>
                        </a:lnSpc>
                        <a:spcBef>
                          <a:spcPts val="0"/>
                        </a:spcBef>
                        <a:spcAft>
                          <a:spcPts val="0"/>
                        </a:spcAft>
                        <a:buNone/>
                      </a:pPr>
                      <a:r>
                        <a:rPr b="1" lang="en-US" sz="1600">
                          <a:solidFill>
                            <a:schemeClr val="dk1"/>
                          </a:solidFill>
                        </a:rPr>
                        <a:t>Time Weighted</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Average</a:t>
                      </a:r>
                      <a:endParaRPr b="1" sz="1600">
                        <a:solidFill>
                          <a:schemeClr val="dk1"/>
                        </a:solidFill>
                        <a:latin typeface="Times New Roman"/>
                        <a:ea typeface="Times New Roman"/>
                        <a:cs typeface="Times New Roman"/>
                        <a:sym typeface="Times New Roman"/>
                      </a:endParaRPr>
                    </a:p>
                  </a:txBody>
                  <a:tcPr marT="0" marB="0" marR="38325" marL="38325"/>
                </a:tc>
                <a:tc gridSpan="2">
                  <a:txBody>
                    <a:bodyPr/>
                    <a:lstStyle/>
                    <a:p>
                      <a:pPr indent="0" lvl="0" marL="0" marR="0" rtl="0" algn="ctr">
                        <a:lnSpc>
                          <a:spcPct val="115000"/>
                        </a:lnSpc>
                        <a:spcBef>
                          <a:spcPts val="0"/>
                        </a:spcBef>
                        <a:spcAft>
                          <a:spcPts val="0"/>
                        </a:spcAft>
                        <a:buNone/>
                      </a:pPr>
                      <a:r>
                        <a:rPr b="1" lang="en-US" sz="1600">
                          <a:solidFill>
                            <a:schemeClr val="dk1"/>
                          </a:solidFill>
                        </a:rPr>
                        <a:t>Concentration in Ambient Air</a:t>
                      </a:r>
                      <a:endParaRPr b="1" sz="1600">
                        <a:solidFill>
                          <a:schemeClr val="dk1"/>
                        </a:solidFill>
                        <a:latin typeface="Times New Roman"/>
                        <a:ea typeface="Times New Roman"/>
                        <a:cs typeface="Times New Roman"/>
                        <a:sym typeface="Times New Roman"/>
                      </a:endParaRPr>
                    </a:p>
                  </a:txBody>
                  <a:tcPr marT="0" marB="0" marR="38325" marL="38325"/>
                </a:tc>
                <a:tc hMerge="1"/>
                <a:tc rowSpan="2">
                  <a:txBody>
                    <a:bodyPr/>
                    <a:lstStyle/>
                    <a:p>
                      <a:pPr indent="0" lvl="0" marL="0" marR="0" rtl="0" algn="ctr">
                        <a:lnSpc>
                          <a:spcPct val="115000"/>
                        </a:lnSpc>
                        <a:spcBef>
                          <a:spcPts val="0"/>
                        </a:spcBef>
                        <a:spcAft>
                          <a:spcPts val="0"/>
                        </a:spcAft>
                        <a:buNone/>
                      </a:pPr>
                      <a:r>
                        <a:rPr b="1" lang="en-US" sz="1600">
                          <a:solidFill>
                            <a:schemeClr val="dk1"/>
                          </a:solidFill>
                        </a:rPr>
                        <a:t>Methods of Measurement</a:t>
                      </a:r>
                      <a:endParaRPr b="1" sz="1600">
                        <a:solidFill>
                          <a:schemeClr val="dk1"/>
                        </a:solidFill>
                        <a:latin typeface="Times New Roman"/>
                        <a:ea typeface="Times New Roman"/>
                        <a:cs typeface="Times New Roman"/>
                        <a:sym typeface="Times New Roman"/>
                      </a:endParaRPr>
                    </a:p>
                  </a:txBody>
                  <a:tcPr marT="0" marB="0" marR="38325" marL="38325"/>
                </a:tc>
              </a:tr>
              <a:tr h="695200">
                <a:tc vMerge="1"/>
                <a:tc vMerge="1"/>
                <a:tc>
                  <a:txBody>
                    <a:bodyPr/>
                    <a:lstStyle/>
                    <a:p>
                      <a:pPr indent="0" lvl="0" marL="0" marR="0" rtl="0" algn="ctr">
                        <a:lnSpc>
                          <a:spcPct val="115000"/>
                        </a:lnSpc>
                        <a:spcBef>
                          <a:spcPts val="0"/>
                        </a:spcBef>
                        <a:spcAft>
                          <a:spcPts val="0"/>
                        </a:spcAft>
                        <a:buNone/>
                      </a:pPr>
                      <a:r>
                        <a:rPr b="1" lang="en-US" sz="1600">
                          <a:solidFill>
                            <a:schemeClr val="dk1"/>
                          </a:solidFill>
                        </a:rPr>
                        <a:t>Industrial, Residential, Rural and other Areas</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Ecologically Sensitive Area (Notified by Central Government)</a:t>
                      </a:r>
                      <a:endParaRPr b="1" sz="1600">
                        <a:solidFill>
                          <a:schemeClr val="dk1"/>
                        </a:solidFill>
                        <a:latin typeface="Times New Roman"/>
                        <a:ea typeface="Times New Roman"/>
                        <a:cs typeface="Times New Roman"/>
                        <a:sym typeface="Times New Roman"/>
                      </a:endParaRPr>
                    </a:p>
                  </a:txBody>
                  <a:tcPr marT="0" marB="0" marR="38325" marL="38325"/>
                </a:tc>
                <a:tc vMerge="1"/>
              </a:tr>
              <a:tr h="773300">
                <a:tc>
                  <a:txBody>
                    <a:bodyPr/>
                    <a:lstStyle/>
                    <a:p>
                      <a:pPr indent="0" lvl="0" marL="0" marR="0" rtl="0" algn="l">
                        <a:lnSpc>
                          <a:spcPct val="115000"/>
                        </a:lnSpc>
                        <a:spcBef>
                          <a:spcPts val="0"/>
                        </a:spcBef>
                        <a:spcAft>
                          <a:spcPts val="0"/>
                        </a:spcAft>
                        <a:buNone/>
                      </a:pPr>
                      <a:r>
                        <a:rPr b="1" lang="en-US" sz="1600">
                          <a:solidFill>
                            <a:schemeClr val="dk1"/>
                          </a:solidFill>
                        </a:rPr>
                        <a:t>Benzo(a)Pyrene (BaP) Particulate phase only, ng/m</a:t>
                      </a:r>
                      <a:r>
                        <a:rPr b="1" baseline="30000" lang="en-US" sz="1600">
                          <a:solidFill>
                            <a:schemeClr val="dk1"/>
                          </a:solidFill>
                        </a:rPr>
                        <a:t>3</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Annual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 </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01</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01</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-Solvent extraction followed by HPLC / GC analysis</a:t>
                      </a:r>
                      <a:endParaRPr b="1" sz="1600">
                        <a:solidFill>
                          <a:schemeClr val="dk1"/>
                        </a:solidFill>
                        <a:latin typeface="Times New Roman"/>
                        <a:ea typeface="Times New Roman"/>
                        <a:cs typeface="Times New Roman"/>
                        <a:sym typeface="Times New Roman"/>
                      </a:endParaRPr>
                    </a:p>
                  </a:txBody>
                  <a:tcPr marT="0" marB="0" marR="38325" marL="38325"/>
                </a:tc>
              </a:tr>
              <a:tr h="1303000">
                <a:tc>
                  <a:txBody>
                    <a:bodyPr/>
                    <a:lstStyle/>
                    <a:p>
                      <a:pPr indent="0" lvl="0" marL="0" marR="0" rtl="0" algn="l">
                        <a:lnSpc>
                          <a:spcPct val="115000"/>
                        </a:lnSpc>
                        <a:spcBef>
                          <a:spcPts val="0"/>
                        </a:spcBef>
                        <a:spcAft>
                          <a:spcPts val="0"/>
                        </a:spcAft>
                        <a:buNone/>
                      </a:pPr>
                      <a:r>
                        <a:rPr b="1" lang="en-US" sz="1600">
                          <a:solidFill>
                            <a:schemeClr val="dk1"/>
                          </a:solidFill>
                        </a:rPr>
                        <a:t>Lead (Pb)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µg/m</a:t>
                      </a:r>
                      <a:r>
                        <a:rPr b="1" baseline="30000" lang="en-US" sz="1600">
                          <a:solidFill>
                            <a:schemeClr val="dk1"/>
                          </a:solidFill>
                        </a:rPr>
                        <a:t>3</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Annual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24 Hours **</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0.50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1.0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0.50</a:t>
                      </a:r>
                      <a:endParaRPr b="1" sz="1600">
                        <a:solidFill>
                          <a:schemeClr val="dk1"/>
                        </a:solidFill>
                      </a:endParaRPr>
                    </a:p>
                    <a:p>
                      <a:pPr indent="0" lvl="0" marL="0" marR="0" rtl="0" algn="ctr">
                        <a:lnSpc>
                          <a:spcPct val="115000"/>
                        </a:lnSpc>
                        <a:spcBef>
                          <a:spcPts val="0"/>
                        </a:spcBef>
                        <a:spcAft>
                          <a:spcPts val="0"/>
                        </a:spcAft>
                        <a:buNone/>
                      </a:pPr>
                      <a:r>
                        <a:rPr b="1" lang="en-US" sz="1600">
                          <a:solidFill>
                            <a:schemeClr val="dk1"/>
                          </a:solidFill>
                        </a:rPr>
                        <a:t>1.0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-AAS/ICP Method after  sampling on EPM 2000 filter paper</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-ED-XRF using Teflon filter</a:t>
                      </a:r>
                      <a:endParaRPr b="1" sz="1600">
                        <a:solidFill>
                          <a:schemeClr val="dk1"/>
                        </a:solidFill>
                        <a:latin typeface="Times New Roman"/>
                        <a:ea typeface="Times New Roman"/>
                        <a:cs typeface="Times New Roman"/>
                        <a:sym typeface="Times New Roman"/>
                      </a:endParaRPr>
                    </a:p>
                  </a:txBody>
                  <a:tcPr marT="0" marB="0" marR="38325" marL="38325"/>
                </a:tc>
              </a:tr>
              <a:tr h="773300">
                <a:tc>
                  <a:txBody>
                    <a:bodyPr/>
                    <a:lstStyle/>
                    <a:p>
                      <a:pPr indent="0" lvl="0" marL="0" marR="0" rtl="0" algn="l">
                        <a:lnSpc>
                          <a:spcPct val="115000"/>
                        </a:lnSpc>
                        <a:spcBef>
                          <a:spcPts val="0"/>
                        </a:spcBef>
                        <a:spcAft>
                          <a:spcPts val="0"/>
                        </a:spcAft>
                        <a:buNone/>
                      </a:pPr>
                      <a:r>
                        <a:rPr b="1" lang="en-US" sz="1600">
                          <a:solidFill>
                            <a:schemeClr val="dk1"/>
                          </a:solidFill>
                        </a:rPr>
                        <a:t>Arsenic (As),</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 ng/m</a:t>
                      </a:r>
                      <a:r>
                        <a:rPr b="1" baseline="30000" lang="en-US" sz="1600">
                          <a:solidFill>
                            <a:schemeClr val="dk1"/>
                          </a:solidFill>
                        </a:rPr>
                        <a:t>3</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Annual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 </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06</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06</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-AAS/ICP Method after  sampling on EPM 2000 filter paper</a:t>
                      </a:r>
                      <a:endParaRPr b="1" sz="1600">
                        <a:solidFill>
                          <a:schemeClr val="dk1"/>
                        </a:solidFill>
                        <a:latin typeface="Times New Roman"/>
                        <a:ea typeface="Times New Roman"/>
                        <a:cs typeface="Times New Roman"/>
                        <a:sym typeface="Times New Roman"/>
                      </a:endParaRPr>
                    </a:p>
                  </a:txBody>
                  <a:tcPr marT="0" marB="0" marR="38325" marL="38325"/>
                </a:tc>
              </a:tr>
              <a:tr h="773300">
                <a:tc>
                  <a:txBody>
                    <a:bodyPr/>
                    <a:lstStyle/>
                    <a:p>
                      <a:pPr indent="0" lvl="0" marL="0" marR="0" rtl="0" algn="l">
                        <a:lnSpc>
                          <a:spcPct val="115000"/>
                        </a:lnSpc>
                        <a:spcBef>
                          <a:spcPts val="0"/>
                        </a:spcBef>
                        <a:spcAft>
                          <a:spcPts val="0"/>
                        </a:spcAft>
                        <a:buNone/>
                      </a:pPr>
                      <a:r>
                        <a:rPr b="1" lang="en-US" sz="1600">
                          <a:solidFill>
                            <a:schemeClr val="dk1"/>
                          </a:solidFill>
                        </a:rPr>
                        <a:t>Nickel (Ni),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ng/m</a:t>
                      </a:r>
                      <a:r>
                        <a:rPr b="1" baseline="30000" lang="en-US" sz="1600">
                          <a:solidFill>
                            <a:schemeClr val="dk1"/>
                          </a:solidFill>
                        </a:rPr>
                        <a:t>3</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Annual *</a:t>
                      </a:r>
                      <a:endParaRPr b="1" sz="1600">
                        <a:solidFill>
                          <a:schemeClr val="dk1"/>
                        </a:solidFill>
                      </a:endParaRPr>
                    </a:p>
                    <a:p>
                      <a:pPr indent="0" lvl="0" marL="0" marR="0" rtl="0" algn="l">
                        <a:lnSpc>
                          <a:spcPct val="115000"/>
                        </a:lnSpc>
                        <a:spcBef>
                          <a:spcPts val="0"/>
                        </a:spcBef>
                        <a:spcAft>
                          <a:spcPts val="0"/>
                        </a:spcAft>
                        <a:buNone/>
                      </a:pPr>
                      <a:r>
                        <a:rPr b="1" lang="en-US" sz="1600">
                          <a:solidFill>
                            <a:schemeClr val="dk1"/>
                          </a:solidFill>
                        </a:rPr>
                        <a:t> </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20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ctr">
                        <a:lnSpc>
                          <a:spcPct val="115000"/>
                        </a:lnSpc>
                        <a:spcBef>
                          <a:spcPts val="0"/>
                        </a:spcBef>
                        <a:spcAft>
                          <a:spcPts val="0"/>
                        </a:spcAft>
                        <a:buNone/>
                      </a:pPr>
                      <a:r>
                        <a:rPr b="1" lang="en-US" sz="1600">
                          <a:solidFill>
                            <a:schemeClr val="dk1"/>
                          </a:solidFill>
                        </a:rPr>
                        <a:t>20</a:t>
                      </a:r>
                      <a:endParaRPr b="1" sz="1600">
                        <a:solidFill>
                          <a:schemeClr val="dk1"/>
                        </a:solidFill>
                        <a:latin typeface="Times New Roman"/>
                        <a:ea typeface="Times New Roman"/>
                        <a:cs typeface="Times New Roman"/>
                        <a:sym typeface="Times New Roman"/>
                      </a:endParaRPr>
                    </a:p>
                  </a:txBody>
                  <a:tcPr marT="0" marB="0" marR="38325" marL="38325"/>
                </a:tc>
                <a:tc>
                  <a:txBody>
                    <a:bodyPr/>
                    <a:lstStyle/>
                    <a:p>
                      <a:pPr indent="0" lvl="0" marL="0" marR="0" rtl="0" algn="l">
                        <a:lnSpc>
                          <a:spcPct val="115000"/>
                        </a:lnSpc>
                        <a:spcBef>
                          <a:spcPts val="0"/>
                        </a:spcBef>
                        <a:spcAft>
                          <a:spcPts val="0"/>
                        </a:spcAft>
                        <a:buNone/>
                      </a:pPr>
                      <a:r>
                        <a:rPr b="1" lang="en-US" sz="1600">
                          <a:solidFill>
                            <a:schemeClr val="dk1"/>
                          </a:solidFill>
                        </a:rPr>
                        <a:t>-AAS/ICP Method after  sampling on EPM 2000 filter paper</a:t>
                      </a:r>
                      <a:endParaRPr b="1" sz="1600">
                        <a:solidFill>
                          <a:schemeClr val="dk1"/>
                        </a:solidFill>
                        <a:latin typeface="Times New Roman"/>
                        <a:ea typeface="Times New Roman"/>
                        <a:cs typeface="Times New Roman"/>
                        <a:sym typeface="Times New Roman"/>
                      </a:endParaRPr>
                    </a:p>
                  </a:txBody>
                  <a:tcPr marT="0" marB="0" marR="38325" marL="38325"/>
                </a:tc>
              </a:tr>
            </a:tbl>
          </a:graphicData>
        </a:graphic>
      </p:graphicFrame>
      <p:sp>
        <p:nvSpPr>
          <p:cNvPr id="321" name="Google Shape;321;p40"/>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22" name="Google Shape;322;p40"/>
          <p:cNvSpPr/>
          <p:nvPr/>
        </p:nvSpPr>
        <p:spPr>
          <a:xfrm>
            <a:off x="1403648" y="116632"/>
            <a:ext cx="623330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Times New Roman"/>
                <a:ea typeface="Times New Roman"/>
                <a:cs typeface="Times New Roman"/>
                <a:sym typeface="Times New Roman"/>
              </a:rPr>
              <a:t>National Ambient Air Quality Standards-2009</a:t>
            </a:r>
            <a:endParaRPr b="1" i="0" sz="2400" u="none" cap="none" strike="noStrike">
              <a:solidFill>
                <a:schemeClr val="dk1"/>
              </a:solidFill>
              <a:latin typeface="Times New Roman"/>
              <a:ea typeface="Times New Roman"/>
              <a:cs typeface="Times New Roman"/>
              <a:sym typeface="Times New Roman"/>
            </a:endParaRPr>
          </a:p>
        </p:txBody>
      </p:sp>
      <p:sp>
        <p:nvSpPr>
          <p:cNvPr id="323" name="Google Shape;323;p40"/>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graphicFrame>
        <p:nvGraphicFramePr>
          <p:cNvPr id="328" name="Google Shape;328;p41"/>
          <p:cNvGraphicFramePr/>
          <p:nvPr/>
        </p:nvGraphicFramePr>
        <p:xfrm>
          <a:off x="107505" y="914397"/>
          <a:ext cx="3000000" cy="3000000"/>
        </p:xfrm>
        <a:graphic>
          <a:graphicData uri="http://schemas.openxmlformats.org/drawingml/2006/table">
            <a:tbl>
              <a:tblPr>
                <a:noFill/>
                <a:tableStyleId>{A0CEACE2-F11B-466A-B8DD-F211174FFA4C}</a:tableStyleId>
              </a:tblPr>
              <a:tblGrid>
                <a:gridCol w="1944225"/>
                <a:gridCol w="1008100"/>
                <a:gridCol w="1008100"/>
                <a:gridCol w="1080125"/>
                <a:gridCol w="864100"/>
                <a:gridCol w="864100"/>
                <a:gridCol w="2160250"/>
              </a:tblGrid>
              <a:tr h="455675">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Parameter</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SW-I Standards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SW-II</a:t>
                      </a:r>
                      <a:endParaRPr/>
                    </a:p>
                    <a:p>
                      <a:pPr indent="0" lvl="0" marL="0" marR="0" rtl="0" algn="l">
                        <a:lnSpc>
                          <a:spcPct val="115000"/>
                        </a:lnSpc>
                        <a:spcBef>
                          <a:spcPts val="0"/>
                        </a:spcBef>
                        <a:spcAft>
                          <a:spcPts val="0"/>
                        </a:spcAft>
                        <a:buNone/>
                      </a:pPr>
                      <a:r>
                        <a:rPr lang="en-US" sz="1200">
                          <a:latin typeface="Arial"/>
                          <a:ea typeface="Arial"/>
                          <a:cs typeface="Arial"/>
                          <a:sym typeface="Arial"/>
                        </a:rPr>
                        <a:t>Standards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SW-III Standards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SW-IV</a:t>
                      </a:r>
                      <a:endParaRPr/>
                    </a:p>
                    <a:p>
                      <a:pPr indent="0" lvl="0" marL="0" marR="0" rtl="0" algn="l">
                        <a:lnSpc>
                          <a:spcPct val="115000"/>
                        </a:lnSpc>
                        <a:spcBef>
                          <a:spcPts val="0"/>
                        </a:spcBef>
                        <a:spcAft>
                          <a:spcPts val="0"/>
                        </a:spcAft>
                        <a:buNone/>
                      </a:pPr>
                      <a:r>
                        <a:rPr lang="en-US" sz="1200">
                          <a:latin typeface="Arial"/>
                          <a:ea typeface="Arial"/>
                          <a:cs typeface="Arial"/>
                          <a:sym typeface="Arial"/>
                        </a:rPr>
                        <a:t>Standards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SW-V</a:t>
                      </a:r>
                      <a:endParaRPr/>
                    </a:p>
                    <a:p>
                      <a:pPr indent="0" lvl="0" marL="0" marR="0" rtl="0" algn="l">
                        <a:lnSpc>
                          <a:spcPct val="115000"/>
                        </a:lnSpc>
                        <a:spcBef>
                          <a:spcPts val="0"/>
                        </a:spcBef>
                        <a:spcAft>
                          <a:spcPts val="0"/>
                        </a:spcAft>
                        <a:buNone/>
                      </a:pPr>
                      <a:r>
                        <a:rPr lang="en-US" sz="1200">
                          <a:latin typeface="Arial"/>
                          <a:ea typeface="Arial"/>
                          <a:cs typeface="Arial"/>
                          <a:sym typeface="Arial"/>
                        </a:rPr>
                        <a:t>Standards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Rationale</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0100">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pH</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6.5 to 8.5</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6.5 to 8.5</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6.5 to 8.5</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6.5 to 9.0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6.5 to 9.0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General Broad range</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5675">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DO, mg/l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5, or 60% saturation</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4, or 50% saturation</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3, or 40% saturation</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3, or 40% saturation</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3, or 40% saturation</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Protection of aquatic life</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0100">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Colour &amp; Odour</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Nil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Nil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Nil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Nil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Nil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5675">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Floating matter</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Nothing Obnoxious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Nothing Obnoxious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Nothing Obnoxious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Surfactant should not cause foam</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31525">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Suspended Solids, mg/l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None from sewage or industrial origin</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5675">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Oil and grease, mg/l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0.1</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10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10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Have effect on larvae and fish eggs</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0100">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Mercury, mg/l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0.01</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Toxic</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7750">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Lead, mg/l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0.01</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Toxic</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0100">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Cadmium, mg/l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0.01</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Toxic</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5125">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Turbidity, NTU</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30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30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Measured at 0.9 m depth</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5675">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Fecal Coliform, MPN/100ml</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100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500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500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500</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5125">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BOD, 3 days at 27</a:t>
                      </a:r>
                      <a:r>
                        <a:rPr baseline="30000" lang="en-US" sz="1200">
                          <a:latin typeface="Arial"/>
                          <a:ea typeface="Arial"/>
                          <a:cs typeface="Arial"/>
                          <a:sym typeface="Arial"/>
                        </a:rPr>
                        <a:t>0</a:t>
                      </a:r>
                      <a:r>
                        <a:rPr lang="en-US" sz="1200">
                          <a:latin typeface="Arial"/>
                          <a:ea typeface="Arial"/>
                          <a:cs typeface="Arial"/>
                          <a:sym typeface="Arial"/>
                        </a:rPr>
                        <a:t>C</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3</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5</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5</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1200">
                          <a:latin typeface="Arial"/>
                          <a:ea typeface="Arial"/>
                          <a:cs typeface="Arial"/>
                          <a:sym typeface="Arial"/>
                        </a:rPr>
                        <a:t>Aesthetic quality of water</a:t>
                      </a:r>
                      <a:endParaRPr/>
                    </a:p>
                  </a:txBody>
                  <a:tcPr marT="0" marB="0" marR="47350" marL="47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29" name="Google Shape;329;p41"/>
          <p:cNvSpPr/>
          <p:nvPr/>
        </p:nvSpPr>
        <p:spPr>
          <a:xfrm>
            <a:off x="1835696" y="267905"/>
            <a:ext cx="5553572" cy="64633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Primary Water Quality Criteria for Coastal Waters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Libre Baskerville"/>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Power sector in India</a:t>
            </a:r>
            <a:endParaRPr/>
          </a:p>
        </p:txBody>
      </p:sp>
      <p:sp>
        <p:nvSpPr>
          <p:cNvPr id="121" name="Google Shape;121;p15"/>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571500" lvl="0" marL="571500" rtl="0" algn="just">
              <a:spcBef>
                <a:spcPts val="0"/>
              </a:spcBef>
              <a:spcAft>
                <a:spcPts val="0"/>
              </a:spcAft>
              <a:buClr>
                <a:schemeClr val="dk1"/>
              </a:buClr>
              <a:buSzPts val="1800"/>
              <a:buFont typeface="Noto Sans Symbols"/>
              <a:buChar char="⮚"/>
            </a:pPr>
            <a:r>
              <a:rPr b="1" lang="en-US" sz="1800"/>
              <a:t>Installed power generation capacity of India: 434 GW </a:t>
            </a:r>
            <a:endParaRPr/>
          </a:p>
          <a:p>
            <a:pPr indent="0" lvl="0" marL="0" rtl="0" algn="just">
              <a:spcBef>
                <a:spcPts val="0"/>
              </a:spcBef>
              <a:spcAft>
                <a:spcPts val="0"/>
              </a:spcAft>
              <a:buClr>
                <a:schemeClr val="dk1"/>
              </a:buClr>
              <a:buSzPts val="1800"/>
              <a:buNone/>
            </a:pPr>
            <a:r>
              <a:t/>
            </a:r>
            <a:endParaRPr b="1" sz="1800"/>
          </a:p>
          <a:p>
            <a:pPr indent="-571500" lvl="0" marL="571500" rtl="0" algn="just">
              <a:spcBef>
                <a:spcPts val="0"/>
              </a:spcBef>
              <a:spcAft>
                <a:spcPts val="0"/>
              </a:spcAft>
              <a:buClr>
                <a:schemeClr val="dk1"/>
              </a:buClr>
              <a:buSzPts val="1800"/>
              <a:buFont typeface="Noto Sans Symbols"/>
              <a:buChar char="⮚"/>
            </a:pPr>
            <a:r>
              <a:rPr b="1" lang="en-US" sz="1800"/>
              <a:t>Share of thermal power plant ITPP): 67%. (230 GW)</a:t>
            </a:r>
            <a:endParaRPr/>
          </a:p>
          <a:p>
            <a:pPr indent="-457200" lvl="0" marL="571500" rtl="0" algn="just">
              <a:spcBef>
                <a:spcPts val="0"/>
              </a:spcBef>
              <a:spcAft>
                <a:spcPts val="0"/>
              </a:spcAft>
              <a:buClr>
                <a:schemeClr val="dk1"/>
              </a:buClr>
              <a:buSzPts val="1800"/>
              <a:buFont typeface="Noto Sans Symbols"/>
              <a:buNone/>
            </a:pPr>
            <a:r>
              <a:t/>
            </a:r>
            <a:endParaRPr b="1" sz="1800"/>
          </a:p>
          <a:p>
            <a:pPr indent="-571500" lvl="0" marL="571500" rtl="0" algn="just">
              <a:spcBef>
                <a:spcPts val="0"/>
              </a:spcBef>
              <a:spcAft>
                <a:spcPts val="0"/>
              </a:spcAft>
              <a:buClr>
                <a:schemeClr val="dk1"/>
              </a:buClr>
              <a:buSzPts val="1800"/>
              <a:buFont typeface="Noto Sans Symbols"/>
              <a:buChar char="⮚"/>
            </a:pPr>
            <a:r>
              <a:rPr b="1" lang="en-US" sz="1800"/>
              <a:t>Share of coal based power plant: 225 GW (89% in TPP)</a:t>
            </a:r>
            <a:endParaRPr/>
          </a:p>
          <a:p>
            <a:pPr indent="-457200" lvl="0" marL="571500" rtl="0" algn="just">
              <a:spcBef>
                <a:spcPts val="0"/>
              </a:spcBef>
              <a:spcAft>
                <a:spcPts val="0"/>
              </a:spcAft>
              <a:buClr>
                <a:schemeClr val="dk1"/>
              </a:buClr>
              <a:buSzPts val="1800"/>
              <a:buFont typeface="Noto Sans Symbols"/>
              <a:buNone/>
            </a:pPr>
            <a:r>
              <a:t/>
            </a:r>
            <a:endParaRPr b="1" sz="1800"/>
          </a:p>
          <a:p>
            <a:pPr indent="-571500" lvl="0" marL="571500" rtl="0" algn="just">
              <a:spcBef>
                <a:spcPts val="0"/>
              </a:spcBef>
              <a:spcAft>
                <a:spcPts val="0"/>
              </a:spcAft>
              <a:buClr>
                <a:schemeClr val="dk1"/>
              </a:buClr>
              <a:buSzPts val="1800"/>
              <a:buFont typeface="Noto Sans Symbols"/>
              <a:buChar char="⮚"/>
            </a:pPr>
            <a:r>
              <a:rPr b="1" lang="en-US" sz="1800"/>
              <a:t>About 194 Coal &amp; Lignite based thermal power plants in India</a:t>
            </a:r>
            <a:endParaRPr b="1" sz="1800"/>
          </a:p>
          <a:p>
            <a:pPr indent="-457200" lvl="0" marL="571500" rtl="0" algn="just">
              <a:spcBef>
                <a:spcPts val="0"/>
              </a:spcBef>
              <a:spcAft>
                <a:spcPts val="0"/>
              </a:spcAft>
              <a:buClr>
                <a:schemeClr val="dk1"/>
              </a:buClr>
              <a:buSzPts val="1800"/>
              <a:buFont typeface="Noto Sans Symbols"/>
              <a:buNone/>
            </a:pPr>
            <a:r>
              <a:t/>
            </a:r>
            <a:endParaRPr b="1" sz="1800"/>
          </a:p>
          <a:p>
            <a:pPr indent="-571500" lvl="0" marL="571500" rtl="0" algn="just">
              <a:spcBef>
                <a:spcPts val="0"/>
              </a:spcBef>
              <a:spcAft>
                <a:spcPts val="0"/>
              </a:spcAft>
              <a:buClr>
                <a:schemeClr val="dk1"/>
              </a:buClr>
              <a:buSzPts val="1800"/>
              <a:buFont typeface="Noto Sans Symbols"/>
              <a:buChar char="⮚"/>
            </a:pPr>
            <a:r>
              <a:rPr b="1" lang="en-US" sz="1800"/>
              <a:t>Coal consumption is about 700 Million Tons Per Annum (MTPA) </a:t>
            </a:r>
            <a:endParaRPr/>
          </a:p>
          <a:p>
            <a:pPr indent="-457200" lvl="0" marL="571500" rtl="0" algn="just">
              <a:spcBef>
                <a:spcPts val="0"/>
              </a:spcBef>
              <a:spcAft>
                <a:spcPts val="0"/>
              </a:spcAft>
              <a:buClr>
                <a:schemeClr val="dk1"/>
              </a:buClr>
              <a:buSzPts val="1800"/>
              <a:buFont typeface="Noto Sans Symbols"/>
              <a:buNone/>
            </a:pPr>
            <a:r>
              <a:t/>
            </a:r>
            <a:endParaRPr b="1" sz="1800"/>
          </a:p>
          <a:p>
            <a:pPr indent="-571500" lvl="0" marL="571500" rtl="0" algn="just">
              <a:spcBef>
                <a:spcPts val="0"/>
              </a:spcBef>
              <a:spcAft>
                <a:spcPts val="0"/>
              </a:spcAft>
              <a:buClr>
                <a:schemeClr val="dk1"/>
              </a:buClr>
              <a:buSzPts val="1800"/>
              <a:buFont typeface="Noto Sans Symbols"/>
              <a:buChar char="⮚"/>
            </a:pPr>
            <a:r>
              <a:rPr b="1" lang="en-US" sz="1800"/>
              <a:t>Ash content in coal varies from 34% to 48%</a:t>
            </a:r>
            <a:endParaRPr/>
          </a:p>
          <a:p>
            <a:pPr indent="0" lvl="0" marL="0" rtl="0" algn="just">
              <a:spcBef>
                <a:spcPts val="0"/>
              </a:spcBef>
              <a:spcAft>
                <a:spcPts val="0"/>
              </a:spcAft>
              <a:buClr>
                <a:schemeClr val="dk1"/>
              </a:buClr>
              <a:buSzPts val="1800"/>
              <a:buNone/>
            </a:pPr>
            <a:r>
              <a:t/>
            </a:r>
            <a:endParaRPr b="1" sz="1800"/>
          </a:p>
          <a:p>
            <a:pPr indent="-571500" lvl="0" marL="571500" rtl="0" algn="just">
              <a:spcBef>
                <a:spcPts val="0"/>
              </a:spcBef>
              <a:spcAft>
                <a:spcPts val="0"/>
              </a:spcAft>
              <a:buClr>
                <a:schemeClr val="dk1"/>
              </a:buClr>
              <a:buSzPts val="1800"/>
              <a:buFont typeface="Noto Sans Symbols"/>
              <a:buChar char="⮚"/>
            </a:pPr>
            <a:r>
              <a:rPr b="1" lang="en-US" sz="1800"/>
              <a:t>Approx 275 MTPA coal ash is generated in India.</a:t>
            </a:r>
            <a:endParaRPr/>
          </a:p>
          <a:p>
            <a:pPr indent="-457200" lvl="0" marL="571500" rtl="0" algn="just">
              <a:spcBef>
                <a:spcPts val="0"/>
              </a:spcBef>
              <a:spcAft>
                <a:spcPts val="0"/>
              </a:spcAft>
              <a:buClr>
                <a:schemeClr val="dk1"/>
              </a:buClr>
              <a:buSzPts val="1800"/>
              <a:buFont typeface="Noto Sans Symbols"/>
              <a:buNone/>
            </a:pPr>
            <a:r>
              <a:t/>
            </a:r>
            <a:endParaRPr b="1" sz="1800"/>
          </a:p>
          <a:p>
            <a:pPr indent="-571500" lvl="0" marL="571500" rtl="0" algn="just">
              <a:spcBef>
                <a:spcPts val="0"/>
              </a:spcBef>
              <a:spcAft>
                <a:spcPts val="0"/>
              </a:spcAft>
              <a:buClr>
                <a:schemeClr val="dk1"/>
              </a:buClr>
              <a:buSzPts val="1800"/>
              <a:buFont typeface="Noto Sans Symbols"/>
              <a:buChar char="⮚"/>
            </a:pPr>
            <a:r>
              <a:rPr b="1" lang="en-US" sz="1800"/>
              <a:t>Approx 7300 Tons/day of Particulate Matter (PM), 20000 TPD of SO2, 15000 TPD of NOx and 300 kg/Day of Mercury emissions from coal based power plant in India</a:t>
            </a:r>
            <a:endParaRPr/>
          </a:p>
          <a:p>
            <a:pPr indent="-187960" lvl="0" marL="274320" rtl="0" algn="l">
              <a:spcBef>
                <a:spcPts val="580"/>
              </a:spcBef>
              <a:spcAft>
                <a:spcPts val="0"/>
              </a:spcAft>
              <a:buSzPts val="1360"/>
              <a:buNone/>
            </a:pPr>
            <a:r>
              <a:t/>
            </a:r>
            <a:endParaRPr sz="1600"/>
          </a:p>
        </p:txBody>
      </p:sp>
      <p:sp>
        <p:nvSpPr>
          <p:cNvPr id="122" name="Google Shape;122;p1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23" name="Google Shape;123;p1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graphicFrame>
        <p:nvGraphicFramePr>
          <p:cNvPr id="334" name="Google Shape;334;p42"/>
          <p:cNvGraphicFramePr/>
          <p:nvPr/>
        </p:nvGraphicFramePr>
        <p:xfrm>
          <a:off x="518099" y="441534"/>
          <a:ext cx="3000000" cy="3000000"/>
        </p:xfrm>
        <a:graphic>
          <a:graphicData uri="http://schemas.openxmlformats.org/drawingml/2006/table">
            <a:tbl>
              <a:tblPr>
                <a:noFill/>
                <a:tableStyleId>{A0CEACE2-F11B-466A-B8DD-F211174FFA4C}</a:tableStyleId>
              </a:tblPr>
              <a:tblGrid>
                <a:gridCol w="2831250"/>
                <a:gridCol w="951850"/>
                <a:gridCol w="4324700"/>
              </a:tblGrid>
              <a:tr h="216400">
                <a:tc gridSpan="3">
                  <a:txBody>
                    <a:bodyPr/>
                    <a:lstStyle/>
                    <a:p>
                      <a:pPr indent="0" lvl="0" marL="457200" marR="0" rtl="0" algn="just">
                        <a:lnSpc>
                          <a:spcPct val="115000"/>
                        </a:lnSpc>
                        <a:spcBef>
                          <a:spcPts val="0"/>
                        </a:spcBef>
                        <a:spcAft>
                          <a:spcPts val="0"/>
                        </a:spcAft>
                        <a:buNone/>
                      </a:pPr>
                      <a:r>
                        <a:rPr b="1" lang="en-US" sz="1400">
                          <a:latin typeface="Arial"/>
                          <a:ea typeface="Arial"/>
                          <a:cs typeface="Arial"/>
                          <a:sym typeface="Arial"/>
                        </a:rPr>
                        <a:t>Designated Best Use</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163575">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Drinking Water Source without conventional treatment but after disinfection</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A</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Total Coliforms (Organism MPN/100ml shall be 50 or less)</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pH between 6.5 and 8.5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Dissolved Oxygen 6 mg/l or more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BOD 5 days 20° C 2 mg/l or less</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63575">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Outdoor bathing (Organised)</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B</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Total Coliforms Organism MPN/100ml shall be 500 or less</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pH between 6.5 and 8.5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Dissolved Oxygen 5mg/l or more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BOD 5 days 20°C 3mg/l or less</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63575">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Drinking water source after conventional treatment and disinfection</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C</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Total Coliforms Organism MPN/100ml shall be 5000 or less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pH between 6 to 9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Dissolved Oxygen 4 mg/l or more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BOD 5 days 20°C 3 mg/l or less</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9500">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Propagation of Wild life and Fisheries</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D</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pH between 6.5 to 8.5</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Dissolved Oxygen 4 mg/l or more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Free Ammonia (as N) 1.2 mg/l or less</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62600">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Irrigation, Industrial Cooling, Controlled Waste disposal</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E</a:t>
                      </a:r>
                      <a:endParaRPr sz="1400">
                        <a:latin typeface="Arial"/>
                        <a:ea typeface="Arial"/>
                        <a:cs typeface="Arial"/>
                        <a:sym typeface="Arial"/>
                      </a:endParaRPr>
                    </a:p>
                    <a:p>
                      <a:pPr indent="0" lvl="0" marL="0" marR="0" rtl="0" algn="just">
                        <a:lnSpc>
                          <a:spcPct val="115000"/>
                        </a:lnSpc>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p>
                      <a:pPr indent="0" lvl="0" marL="0" marR="0" rtl="0" algn="just">
                        <a:lnSpc>
                          <a:spcPct val="115000"/>
                        </a:lnSpc>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pH between 6.0 to 8.5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Electrical Conductivity at 25°C micro mhos/cm Max.2250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Sodium absorption Ratio Max. 26 </a:t>
                      </a:r>
                      <a:endParaRPr sz="1400">
                        <a:latin typeface="Arial"/>
                        <a:ea typeface="Arial"/>
                        <a:cs typeface="Arial"/>
                        <a:sym typeface="Arial"/>
                      </a:endParaRPr>
                    </a:p>
                    <a:p>
                      <a:pPr indent="-342900" lvl="0" marL="342900" marR="0" rtl="0" algn="just">
                        <a:lnSpc>
                          <a:spcPct val="115000"/>
                        </a:lnSpc>
                        <a:spcBef>
                          <a:spcPts val="0"/>
                        </a:spcBef>
                        <a:spcAft>
                          <a:spcPts val="0"/>
                        </a:spcAft>
                        <a:buClr>
                          <a:schemeClr val="dk1"/>
                        </a:buClr>
                        <a:buSzPts val="1000"/>
                        <a:buFont typeface="Noto Sans Symbols"/>
                        <a:buChar char="∙"/>
                      </a:pPr>
                      <a:r>
                        <a:rPr lang="en-US" sz="1400">
                          <a:latin typeface="Arial"/>
                          <a:ea typeface="Arial"/>
                          <a:cs typeface="Arial"/>
                          <a:sym typeface="Arial"/>
                        </a:rPr>
                        <a:t>Boron Max. 2mg/l</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6550">
                <a:tc>
                  <a:txBody>
                    <a:bodyPr/>
                    <a:lstStyle/>
                    <a:p>
                      <a:pPr indent="0" lvl="0" marL="457200" marR="0" rtl="0" algn="just">
                        <a:lnSpc>
                          <a:spcPct val="115000"/>
                        </a:lnSpc>
                        <a:spcBef>
                          <a:spcPts val="0"/>
                        </a:spcBef>
                        <a:spcAft>
                          <a:spcPts val="0"/>
                        </a:spcAft>
                        <a:buNone/>
                      </a:pPr>
                      <a:r>
                        <a:rPr lang="en-US" sz="1400">
                          <a:latin typeface="Arial"/>
                          <a:ea typeface="Arial"/>
                          <a:cs typeface="Arial"/>
                          <a:sym typeface="Arial"/>
                        </a:rPr>
                        <a:t> </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US" sz="1400">
                          <a:latin typeface="Arial"/>
                          <a:ea typeface="Arial"/>
                          <a:cs typeface="Arial"/>
                          <a:sym typeface="Arial"/>
                        </a:rPr>
                        <a:t>Below ‘E’</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85750" lvl="0" marL="381000" marR="0" rtl="0" algn="just">
                        <a:lnSpc>
                          <a:spcPct val="115000"/>
                        </a:lnSpc>
                        <a:spcBef>
                          <a:spcPts val="0"/>
                        </a:spcBef>
                        <a:spcAft>
                          <a:spcPts val="0"/>
                        </a:spcAft>
                        <a:buClr>
                          <a:schemeClr val="dk1"/>
                        </a:buClr>
                        <a:buSzPts val="1400"/>
                        <a:buFont typeface="Arial"/>
                        <a:buChar char="•"/>
                      </a:pPr>
                      <a:r>
                        <a:rPr lang="en-US" sz="1400">
                          <a:latin typeface="Arial"/>
                          <a:ea typeface="Arial"/>
                          <a:cs typeface="Arial"/>
                          <a:sym typeface="Arial"/>
                        </a:rPr>
                        <a:t>Not Meeting A, B, C, D &amp; E Criteria</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5" name="Google Shape;335;p42"/>
          <p:cNvSpPr/>
          <p:nvPr/>
        </p:nvSpPr>
        <p:spPr>
          <a:xfrm>
            <a:off x="517525" y="16550"/>
            <a:ext cx="8518971" cy="36933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 Designated Best Use Criteria of CPCB (Surface Water)</a:t>
            </a:r>
            <a:endParaRPr b="0" i="0" sz="1800" u="none" cap="none" strike="noStrike">
              <a:solidFill>
                <a:schemeClr val="dk1"/>
              </a:solidFill>
              <a:latin typeface="Arial"/>
              <a:ea typeface="Arial"/>
              <a:cs typeface="Arial"/>
              <a:sym typeface="Arial"/>
            </a:endParaRPr>
          </a:p>
        </p:txBody>
      </p:sp>
      <p:sp>
        <p:nvSpPr>
          <p:cNvPr id="336" name="Google Shape;336;p4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37" name="Google Shape;337;p4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3"/>
          <p:cNvSpPr txBox="1"/>
          <p:nvPr>
            <p:ph type="title"/>
          </p:nvPr>
        </p:nvSpPr>
        <p:spPr>
          <a:xfrm>
            <a:off x="152400" y="0"/>
            <a:ext cx="8839200" cy="6858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2800"/>
              <a:buFont typeface="Arial"/>
              <a:buNone/>
            </a:pPr>
            <a:r>
              <a:rPr b="1" lang="en-US" sz="2800">
                <a:latin typeface="Arial"/>
                <a:ea typeface="Arial"/>
                <a:cs typeface="Arial"/>
                <a:sym typeface="Arial"/>
              </a:rPr>
              <a:t>Primary Water Quality Criteria</a:t>
            </a:r>
            <a:endParaRPr b="1" sz="2800" u="sng"/>
          </a:p>
        </p:txBody>
      </p:sp>
      <p:sp>
        <p:nvSpPr>
          <p:cNvPr id="344" name="Google Shape;344;p43"/>
          <p:cNvSpPr/>
          <p:nvPr>
            <p:ph idx="12" type="sldNum"/>
          </p:nvPr>
        </p:nvSpPr>
        <p:spPr>
          <a:xfrm>
            <a:off x="8534400" y="6400800"/>
            <a:ext cx="533400" cy="381000"/>
          </a:xfrm>
          <a:prstGeom prst="ellipse">
            <a:avLst/>
          </a:prstGeom>
          <a:noFill/>
          <a:ln>
            <a:noFill/>
          </a:ln>
        </p:spPr>
        <p:txBody>
          <a:bodyPr anchorCtr="1" anchor="ctr" bIns="0" lIns="0" spcFirstLastPara="1" rIns="0" wrap="square" tIns="0">
            <a:noAutofit/>
          </a:bodyPr>
          <a:lstStyle/>
          <a:p>
            <a:pPr indent="0" lvl="0" marL="0" marR="0" rtl="0" algn="ctr">
              <a:spcBef>
                <a:spcPts val="0"/>
              </a:spcBef>
              <a:spcAft>
                <a:spcPts val="0"/>
              </a:spcAft>
              <a:buClr>
                <a:schemeClr val="dk1"/>
              </a:buClr>
              <a:buSzPts val="1400"/>
              <a:buFont typeface="Noto Sans Symbols"/>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pic>
        <p:nvPicPr>
          <p:cNvPr id="345" name="Google Shape;345;p43"/>
          <p:cNvPicPr preferRelativeResize="0"/>
          <p:nvPr/>
        </p:nvPicPr>
        <p:blipFill rotWithShape="1">
          <a:blip r:embed="rId3">
            <a:alphaModFix/>
          </a:blip>
          <a:srcRect b="0" l="0" r="0" t="0"/>
          <a:stretch/>
        </p:blipFill>
        <p:spPr>
          <a:xfrm>
            <a:off x="35496" y="1928902"/>
            <a:ext cx="9108504" cy="3816424"/>
          </a:xfrm>
          <a:prstGeom prst="rect">
            <a:avLst/>
          </a:prstGeom>
          <a:noFill/>
          <a:ln>
            <a:noFill/>
          </a:ln>
        </p:spPr>
      </p:pic>
      <p:sp>
        <p:nvSpPr>
          <p:cNvPr id="346" name="Google Shape;346;p43"/>
          <p:cNvSpPr txBox="1"/>
          <p:nvPr/>
        </p:nvSpPr>
        <p:spPr>
          <a:xfrm>
            <a:off x="35496" y="726976"/>
            <a:ext cx="8839200" cy="6858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Gazette Notification: 742E, 25 September 2000</a:t>
            </a:r>
            <a:endParaRPr b="1" i="0" sz="2000" u="sng" cap="none" strike="noStrike">
              <a:solidFill>
                <a:schemeClr val="dk1"/>
              </a:solidFill>
              <a:latin typeface="Libre Franklin"/>
              <a:ea typeface="Libre Franklin"/>
              <a:cs typeface="Libre Franklin"/>
              <a:sym typeface="Libre Franklin"/>
            </a:endParaRPr>
          </a:p>
        </p:txBody>
      </p:sp>
      <p:sp>
        <p:nvSpPr>
          <p:cNvPr id="347" name="Google Shape;347;p4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4"/>
          <p:cNvSpPr txBox="1"/>
          <p:nvPr>
            <p:ph type="title"/>
          </p:nvPr>
        </p:nvSpPr>
        <p:spPr>
          <a:xfrm>
            <a:off x="152400" y="0"/>
            <a:ext cx="8839200" cy="6858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2800"/>
              <a:buFont typeface="Arial"/>
              <a:buNone/>
            </a:pPr>
            <a:r>
              <a:rPr b="1" lang="en-US" sz="2800">
                <a:latin typeface="Arial"/>
                <a:ea typeface="Arial"/>
                <a:cs typeface="Arial"/>
                <a:sym typeface="Arial"/>
              </a:rPr>
              <a:t>Water Quality Monitoring</a:t>
            </a:r>
            <a:endParaRPr b="1" sz="2800" u="sng"/>
          </a:p>
        </p:txBody>
      </p:sp>
      <p:sp>
        <p:nvSpPr>
          <p:cNvPr id="354" name="Google Shape;354;p44"/>
          <p:cNvSpPr/>
          <p:nvPr>
            <p:ph idx="12" type="sldNum"/>
          </p:nvPr>
        </p:nvSpPr>
        <p:spPr>
          <a:xfrm>
            <a:off x="8534400" y="6400800"/>
            <a:ext cx="533400" cy="381000"/>
          </a:xfrm>
          <a:prstGeom prst="ellipse">
            <a:avLst/>
          </a:prstGeom>
          <a:noFill/>
          <a:ln>
            <a:noFill/>
          </a:ln>
        </p:spPr>
        <p:txBody>
          <a:bodyPr anchorCtr="1" anchor="ctr" bIns="0" lIns="0" spcFirstLastPara="1" rIns="0" wrap="square" tIns="0">
            <a:noAutofit/>
          </a:bodyPr>
          <a:lstStyle/>
          <a:p>
            <a:pPr indent="0" lvl="0" marL="0" marR="0" rtl="0" algn="ctr">
              <a:spcBef>
                <a:spcPts val="0"/>
              </a:spcBef>
              <a:spcAft>
                <a:spcPts val="0"/>
              </a:spcAft>
              <a:buClr>
                <a:schemeClr val="dk1"/>
              </a:buClr>
              <a:buSzPts val="1400"/>
              <a:buFont typeface="Noto Sans Symbols"/>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pic>
        <p:nvPicPr>
          <p:cNvPr id="355" name="Google Shape;355;p44"/>
          <p:cNvPicPr preferRelativeResize="0"/>
          <p:nvPr/>
        </p:nvPicPr>
        <p:blipFill rotWithShape="1">
          <a:blip r:embed="rId3">
            <a:alphaModFix/>
          </a:blip>
          <a:srcRect b="0" l="0" r="0" t="0"/>
          <a:stretch/>
        </p:blipFill>
        <p:spPr>
          <a:xfrm>
            <a:off x="914400" y="990600"/>
            <a:ext cx="7167008" cy="5486400"/>
          </a:xfrm>
          <a:prstGeom prst="rect">
            <a:avLst/>
          </a:prstGeom>
          <a:noFill/>
          <a:ln>
            <a:noFill/>
          </a:ln>
        </p:spPr>
      </p:pic>
      <p:sp>
        <p:nvSpPr>
          <p:cNvPr id="356" name="Google Shape;356;p4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362" name="Google Shape;362;p45"/>
          <p:cNvGraphicFramePr/>
          <p:nvPr/>
        </p:nvGraphicFramePr>
        <p:xfrm>
          <a:off x="35496" y="381966"/>
          <a:ext cx="3000000" cy="3000000"/>
        </p:xfrm>
        <a:graphic>
          <a:graphicData uri="http://schemas.openxmlformats.org/drawingml/2006/table">
            <a:tbl>
              <a:tblPr>
                <a:noFill/>
                <a:tableStyleId>{A0CEACE2-F11B-466A-B8DD-F211174FFA4C}</a:tableStyleId>
              </a:tblPr>
              <a:tblGrid>
                <a:gridCol w="391325"/>
                <a:gridCol w="1813750"/>
                <a:gridCol w="1034475"/>
                <a:gridCol w="3285525"/>
                <a:gridCol w="1982200"/>
              </a:tblGrid>
              <a:tr h="253425">
                <a:tc>
                  <a:txBody>
                    <a:bodyPr/>
                    <a:lstStyle/>
                    <a:p>
                      <a:pPr indent="0" lvl="0" marL="0" marR="0" rtl="0" algn="just">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42875" marL="42875"/>
                </a:tc>
                <a:tc>
                  <a:txBody>
                    <a:bodyPr/>
                    <a:lstStyle/>
                    <a:p>
                      <a:pPr indent="0" lvl="0" marL="0" marR="0" rtl="0" algn="ctr">
                        <a:lnSpc>
                          <a:spcPct val="115000"/>
                        </a:lnSpc>
                        <a:spcBef>
                          <a:spcPts val="0"/>
                        </a:spcBef>
                        <a:spcAft>
                          <a:spcPts val="0"/>
                        </a:spcAft>
                        <a:buNone/>
                      </a:pPr>
                      <a:r>
                        <a:rPr b="1" lang="en-US" sz="1600"/>
                        <a:t>Parameters</a:t>
                      </a:r>
                      <a:endParaRPr b="1" sz="1600">
                        <a:latin typeface="Calibri"/>
                        <a:ea typeface="Calibri"/>
                        <a:cs typeface="Calibri"/>
                        <a:sym typeface="Calibri"/>
                      </a:endParaRPr>
                    </a:p>
                  </a:txBody>
                  <a:tcPr marT="0" marB="0" marR="42875" marL="42875"/>
                </a:tc>
                <a:tc>
                  <a:txBody>
                    <a:bodyPr/>
                    <a:lstStyle/>
                    <a:p>
                      <a:pPr indent="0" lvl="0" marL="0" marR="0" rtl="0" algn="ctr">
                        <a:lnSpc>
                          <a:spcPct val="115000"/>
                        </a:lnSpc>
                        <a:spcBef>
                          <a:spcPts val="0"/>
                        </a:spcBef>
                        <a:spcAft>
                          <a:spcPts val="0"/>
                        </a:spcAft>
                        <a:buNone/>
                      </a:pPr>
                      <a:r>
                        <a:rPr b="1" lang="en-US" sz="1600"/>
                        <a:t>Unit</a:t>
                      </a:r>
                      <a:endParaRPr b="1" sz="1600">
                        <a:latin typeface="Calibri"/>
                        <a:ea typeface="Calibri"/>
                        <a:cs typeface="Calibri"/>
                        <a:sym typeface="Calibri"/>
                      </a:endParaRPr>
                    </a:p>
                  </a:txBody>
                  <a:tcPr marT="0" marB="0" marR="42875" marL="42875"/>
                </a:tc>
                <a:tc>
                  <a:txBody>
                    <a:bodyPr/>
                    <a:lstStyle/>
                    <a:p>
                      <a:pPr indent="0" lvl="0" marL="0" marR="0" rtl="0" algn="ctr">
                        <a:lnSpc>
                          <a:spcPct val="115000"/>
                        </a:lnSpc>
                        <a:spcBef>
                          <a:spcPts val="0"/>
                        </a:spcBef>
                        <a:spcAft>
                          <a:spcPts val="0"/>
                        </a:spcAft>
                        <a:buNone/>
                      </a:pPr>
                      <a:r>
                        <a:rPr b="1" lang="en-US" sz="1600"/>
                        <a:t>Standard Classification</a:t>
                      </a:r>
                      <a:endParaRPr b="1" sz="1600">
                        <a:latin typeface="Calibri"/>
                        <a:ea typeface="Calibri"/>
                        <a:cs typeface="Calibri"/>
                        <a:sym typeface="Calibri"/>
                      </a:endParaRPr>
                    </a:p>
                  </a:txBody>
                  <a:tcPr marT="0" marB="0" marR="42875" marL="42875"/>
                </a:tc>
                <a:tc>
                  <a:txBody>
                    <a:bodyPr/>
                    <a:lstStyle/>
                    <a:p>
                      <a:pPr indent="0" lvl="0" marL="0" marR="0" rtl="0" algn="ctr">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42875" marL="42875"/>
                </a:tc>
              </a:tr>
              <a:tr h="2407775">
                <a:tc>
                  <a:txBody>
                    <a:bodyPr/>
                    <a:lstStyle/>
                    <a:p>
                      <a:pPr indent="0" lvl="0" marL="0" marR="0" rtl="0" algn="l">
                        <a:lnSpc>
                          <a:spcPct val="115000"/>
                        </a:lnSpc>
                        <a:spcBef>
                          <a:spcPts val="0"/>
                        </a:spcBef>
                        <a:spcAft>
                          <a:spcPts val="0"/>
                        </a:spcAft>
                        <a:buNone/>
                      </a:pPr>
                      <a:r>
                        <a:rPr b="1" lang="en-US" sz="1600"/>
                        <a:t>1</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pH </a:t>
                      </a:r>
                      <a:endParaRPr/>
                    </a:p>
                    <a:p>
                      <a:pPr indent="0" lvl="0" marL="0" marR="0" rtl="0" algn="l">
                        <a:lnSpc>
                          <a:spcPct val="115000"/>
                        </a:lnSpc>
                        <a:spcBef>
                          <a:spcPts val="0"/>
                        </a:spcBef>
                        <a:spcAft>
                          <a:spcPts val="0"/>
                        </a:spcAft>
                        <a:buNone/>
                      </a:pPr>
                      <a:r>
                        <a:rPr b="1" lang="en-US" sz="1600"/>
                        <a:t>(20% slurry/ saturated extract)</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&lt;4.5 Extremely acidic</a:t>
                      </a:r>
                      <a:endParaRPr/>
                    </a:p>
                    <a:p>
                      <a:pPr indent="0" lvl="0" marL="0" marR="0" rtl="0" algn="l">
                        <a:lnSpc>
                          <a:spcPct val="115000"/>
                        </a:lnSpc>
                        <a:spcBef>
                          <a:spcPts val="0"/>
                        </a:spcBef>
                        <a:spcAft>
                          <a:spcPts val="0"/>
                        </a:spcAft>
                        <a:buNone/>
                      </a:pPr>
                      <a:r>
                        <a:rPr b="1" lang="en-US" sz="1600"/>
                        <a:t>4.51-5.00 Very strongly acidic</a:t>
                      </a:r>
                      <a:endParaRPr/>
                    </a:p>
                    <a:p>
                      <a:pPr indent="0" lvl="0" marL="0" marR="0" rtl="0" algn="l">
                        <a:lnSpc>
                          <a:spcPct val="115000"/>
                        </a:lnSpc>
                        <a:spcBef>
                          <a:spcPts val="0"/>
                        </a:spcBef>
                        <a:spcAft>
                          <a:spcPts val="0"/>
                        </a:spcAft>
                        <a:buNone/>
                      </a:pPr>
                      <a:r>
                        <a:rPr b="1" lang="en-US" sz="1600"/>
                        <a:t>5.01-6.00 moderately acidic</a:t>
                      </a:r>
                      <a:endParaRPr/>
                    </a:p>
                    <a:p>
                      <a:pPr indent="0" lvl="0" marL="0" marR="0" rtl="0" algn="l">
                        <a:lnSpc>
                          <a:spcPct val="115000"/>
                        </a:lnSpc>
                        <a:spcBef>
                          <a:spcPts val="0"/>
                        </a:spcBef>
                        <a:spcAft>
                          <a:spcPts val="0"/>
                        </a:spcAft>
                        <a:buNone/>
                      </a:pPr>
                      <a:r>
                        <a:rPr b="1" lang="en-US" sz="1600"/>
                        <a:t>6.01-6.50 slightly acidic</a:t>
                      </a:r>
                      <a:endParaRPr/>
                    </a:p>
                    <a:p>
                      <a:pPr indent="0" lvl="0" marL="0" marR="0" rtl="0" algn="l">
                        <a:lnSpc>
                          <a:spcPct val="115000"/>
                        </a:lnSpc>
                        <a:spcBef>
                          <a:spcPts val="0"/>
                        </a:spcBef>
                        <a:spcAft>
                          <a:spcPts val="0"/>
                        </a:spcAft>
                        <a:buNone/>
                      </a:pPr>
                      <a:r>
                        <a:rPr b="1" lang="en-US" sz="1600"/>
                        <a:t>6.51-7.30 Neutral</a:t>
                      </a:r>
                      <a:endParaRPr/>
                    </a:p>
                    <a:p>
                      <a:pPr indent="0" lvl="0" marL="0" marR="0" rtl="0" algn="l">
                        <a:lnSpc>
                          <a:spcPct val="115000"/>
                        </a:lnSpc>
                        <a:spcBef>
                          <a:spcPts val="0"/>
                        </a:spcBef>
                        <a:spcAft>
                          <a:spcPts val="0"/>
                        </a:spcAft>
                        <a:buNone/>
                      </a:pPr>
                      <a:r>
                        <a:rPr b="1" lang="en-US" sz="1600"/>
                        <a:t>7.31-7.80 slightly alkaline</a:t>
                      </a:r>
                      <a:endParaRPr/>
                    </a:p>
                    <a:p>
                      <a:pPr indent="0" lvl="0" marL="0" marR="0" rtl="0" algn="l">
                        <a:lnSpc>
                          <a:spcPct val="115000"/>
                        </a:lnSpc>
                        <a:spcBef>
                          <a:spcPts val="0"/>
                        </a:spcBef>
                        <a:spcAft>
                          <a:spcPts val="0"/>
                        </a:spcAft>
                        <a:buNone/>
                      </a:pPr>
                      <a:r>
                        <a:rPr b="1" lang="en-US" sz="1600"/>
                        <a:t>7.81-8.50 moderately alkaline</a:t>
                      </a:r>
                      <a:endParaRPr/>
                    </a:p>
                    <a:p>
                      <a:pPr indent="0" lvl="0" marL="0" marR="0" rtl="0" algn="l">
                        <a:lnSpc>
                          <a:spcPct val="115000"/>
                        </a:lnSpc>
                        <a:spcBef>
                          <a:spcPts val="0"/>
                        </a:spcBef>
                        <a:spcAft>
                          <a:spcPts val="0"/>
                        </a:spcAft>
                        <a:buNone/>
                      </a:pPr>
                      <a:r>
                        <a:rPr b="1" lang="en-US" sz="1600"/>
                        <a:t>8.51-9.0 strongly alkaline</a:t>
                      </a:r>
                      <a:endParaRPr/>
                    </a:p>
                    <a:p>
                      <a:pPr indent="0" lvl="0" marL="0" marR="0" rtl="0" algn="l">
                        <a:lnSpc>
                          <a:spcPct val="115000"/>
                        </a:lnSpc>
                        <a:spcBef>
                          <a:spcPts val="0"/>
                        </a:spcBef>
                        <a:spcAft>
                          <a:spcPts val="0"/>
                        </a:spcAft>
                        <a:buNone/>
                      </a:pPr>
                      <a:r>
                        <a:rPr b="1" lang="en-US" sz="1600"/>
                        <a:t>&gt;9.01 very strongly alkaline</a:t>
                      </a:r>
                      <a:endParaRPr/>
                    </a:p>
                  </a:txBody>
                  <a:tcPr marT="0" marB="0" marR="42875" marL="42875"/>
                </a:tc>
                <a:tc>
                  <a:txBody>
                    <a:bodyPr/>
                    <a:lstStyle/>
                    <a:p>
                      <a:pPr indent="0" lvl="0" marL="0" marR="0" rtl="0" algn="ctr">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42875" marL="42875"/>
                </a:tc>
              </a:tr>
              <a:tr h="1061325">
                <a:tc>
                  <a:txBody>
                    <a:bodyPr/>
                    <a:lstStyle/>
                    <a:p>
                      <a:pPr indent="0" lvl="0" marL="0" marR="0" rtl="0" algn="l">
                        <a:lnSpc>
                          <a:spcPct val="115000"/>
                        </a:lnSpc>
                        <a:spcBef>
                          <a:spcPts val="0"/>
                        </a:spcBef>
                        <a:spcAft>
                          <a:spcPts val="0"/>
                        </a:spcAft>
                        <a:buNone/>
                      </a:pPr>
                      <a:r>
                        <a:rPr b="1" lang="en-US" sz="1600"/>
                        <a:t>2</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Electrical Conductivity - EC</a:t>
                      </a:r>
                      <a:endParaRPr/>
                    </a:p>
                    <a:p>
                      <a:pPr indent="0" lvl="0" marL="0" marR="0" rtl="0" algn="l">
                        <a:lnSpc>
                          <a:spcPct val="115000"/>
                        </a:lnSpc>
                        <a:spcBef>
                          <a:spcPts val="0"/>
                        </a:spcBef>
                        <a:spcAft>
                          <a:spcPts val="0"/>
                        </a:spcAft>
                        <a:buNone/>
                      </a:pPr>
                      <a:r>
                        <a:rPr b="1" lang="en-US" sz="1600"/>
                        <a:t>(20% slurry / saturated extract)</a:t>
                      </a:r>
                      <a:endParaRPr/>
                    </a:p>
                  </a:txBody>
                  <a:tcPr marT="0" marB="0" marR="42875" marL="42875"/>
                </a:tc>
                <a:tc>
                  <a:txBody>
                    <a:bodyPr/>
                    <a:lstStyle/>
                    <a:p>
                      <a:pPr indent="0" lvl="0" marL="0" marR="0" rtl="0" algn="l">
                        <a:lnSpc>
                          <a:spcPct val="115000"/>
                        </a:lnSpc>
                        <a:spcBef>
                          <a:spcPts val="0"/>
                        </a:spcBef>
                        <a:spcAft>
                          <a:spcPts val="0"/>
                        </a:spcAft>
                        <a:buNone/>
                      </a:pPr>
                      <a:r>
                        <a:rPr b="1" lang="en-US" sz="1600"/>
                        <a:t>mmhos/cm</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&gt;0.5 low nutrient soil</a:t>
                      </a:r>
                      <a:endParaRPr/>
                    </a:p>
                    <a:p>
                      <a:pPr indent="0" lvl="0" marL="0" marR="0" rtl="0" algn="l">
                        <a:lnSpc>
                          <a:spcPct val="115000"/>
                        </a:lnSpc>
                        <a:spcBef>
                          <a:spcPts val="0"/>
                        </a:spcBef>
                        <a:spcAft>
                          <a:spcPts val="0"/>
                        </a:spcAft>
                        <a:buNone/>
                      </a:pPr>
                      <a:r>
                        <a:rPr b="1" lang="en-US" sz="1600"/>
                        <a:t>1 average soil / good</a:t>
                      </a:r>
                      <a:endParaRPr/>
                    </a:p>
                    <a:p>
                      <a:pPr indent="0" lvl="0" marL="0" marR="0" rtl="0" algn="l">
                        <a:lnSpc>
                          <a:spcPct val="115000"/>
                        </a:lnSpc>
                        <a:spcBef>
                          <a:spcPts val="0"/>
                        </a:spcBef>
                        <a:spcAft>
                          <a:spcPts val="0"/>
                        </a:spcAft>
                        <a:buNone/>
                      </a:pPr>
                      <a:r>
                        <a:rPr b="1" lang="en-US" sz="1600"/>
                        <a:t>1.01-2.0 harmful to germination</a:t>
                      </a:r>
                      <a:endParaRPr/>
                    </a:p>
                    <a:p>
                      <a:pPr indent="0" lvl="0" marL="0" marR="0" rtl="0" algn="l">
                        <a:lnSpc>
                          <a:spcPct val="115000"/>
                        </a:lnSpc>
                        <a:spcBef>
                          <a:spcPts val="0"/>
                        </a:spcBef>
                        <a:spcAft>
                          <a:spcPts val="0"/>
                        </a:spcAft>
                        <a:buNone/>
                      </a:pPr>
                      <a:r>
                        <a:rPr b="1" lang="en-US" sz="1600"/>
                        <a:t>2.01-3.0 harmful to crops</a:t>
                      </a:r>
                      <a:endParaRPr/>
                    </a:p>
                  </a:txBody>
                  <a:tcPr marT="0" marB="0" marR="42875" marL="42875"/>
                </a:tc>
                <a:tc>
                  <a:txBody>
                    <a:bodyPr/>
                    <a:lstStyle/>
                    <a:p>
                      <a:pPr indent="0" lvl="0" marL="0" marR="0" rtl="0" algn="ctr">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42875" marL="42875"/>
                </a:tc>
              </a:tr>
              <a:tr h="1599900">
                <a:tc>
                  <a:txBody>
                    <a:bodyPr/>
                    <a:lstStyle/>
                    <a:p>
                      <a:pPr indent="0" lvl="0" marL="0" marR="0" rtl="0" algn="l">
                        <a:lnSpc>
                          <a:spcPct val="115000"/>
                        </a:lnSpc>
                        <a:spcBef>
                          <a:spcPts val="0"/>
                        </a:spcBef>
                        <a:spcAft>
                          <a:spcPts val="0"/>
                        </a:spcAft>
                        <a:buNone/>
                      </a:pPr>
                      <a:r>
                        <a:rPr b="1" lang="en-US" sz="1600"/>
                        <a:t>3</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Organic Carbon</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Upto 0.2: very less</a:t>
                      </a:r>
                      <a:endParaRPr/>
                    </a:p>
                    <a:p>
                      <a:pPr indent="0" lvl="0" marL="0" marR="0" rtl="0" algn="l">
                        <a:lnSpc>
                          <a:spcPct val="115000"/>
                        </a:lnSpc>
                        <a:spcBef>
                          <a:spcPts val="0"/>
                        </a:spcBef>
                        <a:spcAft>
                          <a:spcPts val="0"/>
                        </a:spcAft>
                        <a:buNone/>
                      </a:pPr>
                      <a:r>
                        <a:rPr b="1" lang="en-US" sz="1600"/>
                        <a:t>0.21-0.4: less</a:t>
                      </a:r>
                      <a:endParaRPr/>
                    </a:p>
                    <a:p>
                      <a:pPr indent="0" lvl="0" marL="0" marR="0" rtl="0" algn="l">
                        <a:lnSpc>
                          <a:spcPct val="115000"/>
                        </a:lnSpc>
                        <a:spcBef>
                          <a:spcPts val="0"/>
                        </a:spcBef>
                        <a:spcAft>
                          <a:spcPts val="0"/>
                        </a:spcAft>
                        <a:buNone/>
                      </a:pPr>
                      <a:r>
                        <a:rPr b="1" lang="en-US" sz="1600"/>
                        <a:t>0.41-0.5: medium</a:t>
                      </a:r>
                      <a:endParaRPr/>
                    </a:p>
                    <a:p>
                      <a:pPr indent="0" lvl="0" marL="0" marR="0" rtl="0" algn="l">
                        <a:lnSpc>
                          <a:spcPct val="115000"/>
                        </a:lnSpc>
                        <a:spcBef>
                          <a:spcPts val="0"/>
                        </a:spcBef>
                        <a:spcAft>
                          <a:spcPts val="0"/>
                        </a:spcAft>
                        <a:buNone/>
                      </a:pPr>
                      <a:r>
                        <a:rPr b="1" lang="en-US" sz="1600"/>
                        <a:t>0.51-0.8: on an average sufficient</a:t>
                      </a:r>
                      <a:endParaRPr/>
                    </a:p>
                    <a:p>
                      <a:pPr indent="0" lvl="0" marL="0" marR="0" rtl="0" algn="l">
                        <a:lnSpc>
                          <a:spcPct val="115000"/>
                        </a:lnSpc>
                        <a:spcBef>
                          <a:spcPts val="0"/>
                        </a:spcBef>
                        <a:spcAft>
                          <a:spcPts val="0"/>
                        </a:spcAft>
                        <a:buNone/>
                      </a:pPr>
                      <a:r>
                        <a:rPr b="1" lang="en-US" sz="1600"/>
                        <a:t>0.81-1.00: sufficient</a:t>
                      </a:r>
                      <a:endParaRPr/>
                    </a:p>
                    <a:p>
                      <a:pPr indent="0" lvl="0" marL="0" marR="0" rtl="0" algn="l">
                        <a:lnSpc>
                          <a:spcPct val="115000"/>
                        </a:lnSpc>
                        <a:spcBef>
                          <a:spcPts val="0"/>
                        </a:spcBef>
                        <a:spcAft>
                          <a:spcPts val="0"/>
                        </a:spcAft>
                        <a:buNone/>
                      </a:pPr>
                      <a:r>
                        <a:rPr b="1" lang="en-US" sz="1600"/>
                        <a:t>&gt;1.0 more than sufficient</a:t>
                      </a:r>
                      <a:endParaRPr/>
                    </a:p>
                  </a:txBody>
                  <a:tcPr marT="0" marB="0" marR="42875" marL="42875"/>
                </a:tc>
                <a:tc>
                  <a:txBody>
                    <a:bodyPr/>
                    <a:lstStyle/>
                    <a:p>
                      <a:pPr indent="0" lvl="0" marL="0" marR="0" rtl="0" algn="ctr">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42875" marL="42875"/>
                </a:tc>
              </a:tr>
              <a:tr h="1061325">
                <a:tc>
                  <a:txBody>
                    <a:bodyPr/>
                    <a:lstStyle/>
                    <a:p>
                      <a:pPr indent="0" lvl="0" marL="0" marR="0" rtl="0" algn="l">
                        <a:lnSpc>
                          <a:spcPct val="115000"/>
                        </a:lnSpc>
                        <a:spcBef>
                          <a:spcPts val="0"/>
                        </a:spcBef>
                        <a:spcAft>
                          <a:spcPts val="0"/>
                        </a:spcAft>
                        <a:buNone/>
                      </a:pPr>
                      <a:r>
                        <a:rPr b="1" lang="en-US" sz="1600"/>
                        <a:t>4</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Sodium Absorption Ratio (SAR)</a:t>
                      </a:r>
                      <a:endParaRPr/>
                    </a:p>
                    <a:p>
                      <a:pPr indent="0" lvl="0" marL="0" marR="0" rtl="0" algn="l">
                        <a:lnSpc>
                          <a:spcPct val="115000"/>
                        </a:lnSpc>
                        <a:spcBef>
                          <a:spcPts val="0"/>
                        </a:spcBef>
                        <a:spcAft>
                          <a:spcPts val="0"/>
                        </a:spcAft>
                        <a:buNone/>
                      </a:pPr>
                      <a:r>
                        <a:rPr b="1" lang="en-US" sz="1600"/>
                        <a:t>(20% slurry / saturated extract)</a:t>
                      </a:r>
                      <a:endParaRPr/>
                    </a:p>
                  </a:txBody>
                  <a:tcPr marT="0" marB="0" marR="42875" marL="42875"/>
                </a:tc>
                <a:tc>
                  <a:txBody>
                    <a:bodyPr/>
                    <a:lstStyle/>
                    <a:p>
                      <a:pPr indent="0" lvl="0" marL="0" marR="0" rtl="0" algn="l">
                        <a:lnSpc>
                          <a:spcPct val="115000"/>
                        </a:lnSpc>
                        <a:spcBef>
                          <a:spcPts val="0"/>
                        </a:spcBef>
                        <a:spcAft>
                          <a:spcPts val="0"/>
                        </a:spcAft>
                        <a:buNone/>
                      </a:pPr>
                      <a:r>
                        <a:rPr b="1" lang="en-US" sz="1600"/>
                        <a:t>meq/l</a:t>
                      </a:r>
                      <a:endParaRPr b="1" sz="1600">
                        <a:latin typeface="Calibri"/>
                        <a:ea typeface="Calibri"/>
                        <a:cs typeface="Calibri"/>
                        <a:sym typeface="Calibri"/>
                      </a:endParaRPr>
                    </a:p>
                  </a:txBody>
                  <a:tcPr marT="0" marB="0" marR="42875" marL="42875"/>
                </a:tc>
                <a:tc>
                  <a:txBody>
                    <a:bodyPr/>
                    <a:lstStyle/>
                    <a:p>
                      <a:pPr indent="0" lvl="0" marL="0" marR="0" rtl="0" algn="l">
                        <a:lnSpc>
                          <a:spcPct val="115000"/>
                        </a:lnSpc>
                        <a:spcBef>
                          <a:spcPts val="0"/>
                        </a:spcBef>
                        <a:spcAft>
                          <a:spcPts val="0"/>
                        </a:spcAft>
                        <a:buNone/>
                      </a:pPr>
                      <a:r>
                        <a:rPr b="1" lang="en-US" sz="1600"/>
                        <a:t>SAR &gt; 13 (Sodic / Saline Soil)</a:t>
                      </a:r>
                      <a:endParaRPr/>
                    </a:p>
                    <a:p>
                      <a:pPr indent="0" lvl="0" marL="0" marR="0" rtl="0" algn="l">
                        <a:lnSpc>
                          <a:spcPct val="115000"/>
                        </a:lnSpc>
                        <a:spcBef>
                          <a:spcPts val="0"/>
                        </a:spcBef>
                        <a:spcAft>
                          <a:spcPts val="0"/>
                        </a:spcAft>
                        <a:buNone/>
                      </a:pPr>
                      <a:r>
                        <a:rPr b="1" lang="en-US" sz="1600"/>
                        <a:t> </a:t>
                      </a:r>
                      <a:endParaRPr/>
                    </a:p>
                    <a:p>
                      <a:pPr indent="0" lvl="0" marL="0" marR="0" rtl="0" algn="l">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42875" marL="42875"/>
                </a:tc>
                <a:tc>
                  <a:txBody>
                    <a:bodyPr/>
                    <a:lstStyle/>
                    <a:p>
                      <a:pPr indent="0" lvl="0" marL="0" marR="0" rtl="0" algn="ctr">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42875" marL="42875"/>
                </a:tc>
              </a:tr>
            </a:tbl>
          </a:graphicData>
        </a:graphic>
      </p:graphicFrame>
      <p:sp>
        <p:nvSpPr>
          <p:cNvPr id="363" name="Google Shape;363;p45"/>
          <p:cNvSpPr txBox="1"/>
          <p:nvPr/>
        </p:nvSpPr>
        <p:spPr>
          <a:xfrm>
            <a:off x="152400" y="0"/>
            <a:ext cx="8839200" cy="68580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Standard Soil Criteria</a:t>
            </a:r>
            <a:endParaRPr b="1" i="0" sz="2000" u="sng" cap="none" strike="noStrike">
              <a:solidFill>
                <a:schemeClr val="dk1"/>
              </a:solidFill>
              <a:latin typeface="Libre Franklin"/>
              <a:ea typeface="Libre Franklin"/>
              <a:cs typeface="Libre Franklin"/>
              <a:sym typeface="Libre Franklin"/>
            </a:endParaRPr>
          </a:p>
        </p:txBody>
      </p:sp>
      <p:sp>
        <p:nvSpPr>
          <p:cNvPr id="364" name="Google Shape;364;p4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70" name="Google Shape;370;p46"/>
          <p:cNvSpPr txBox="1"/>
          <p:nvPr/>
        </p:nvSpPr>
        <p:spPr>
          <a:xfrm>
            <a:off x="152400" y="0"/>
            <a:ext cx="8839200" cy="68580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Standard Soil Criteria</a:t>
            </a:r>
            <a:endParaRPr b="1" i="0" sz="2000" u="sng" cap="none" strike="noStrike">
              <a:solidFill>
                <a:schemeClr val="dk1"/>
              </a:solidFill>
              <a:latin typeface="Libre Franklin"/>
              <a:ea typeface="Libre Franklin"/>
              <a:cs typeface="Libre Franklin"/>
              <a:sym typeface="Libre Franklin"/>
            </a:endParaRPr>
          </a:p>
        </p:txBody>
      </p:sp>
      <p:graphicFrame>
        <p:nvGraphicFramePr>
          <p:cNvPr id="371" name="Google Shape;371;p46"/>
          <p:cNvGraphicFramePr/>
          <p:nvPr/>
        </p:nvGraphicFramePr>
        <p:xfrm>
          <a:off x="590872" y="476672"/>
          <a:ext cx="3000000" cy="3000000"/>
        </p:xfrm>
        <a:graphic>
          <a:graphicData uri="http://schemas.openxmlformats.org/drawingml/2006/table">
            <a:tbl>
              <a:tblPr>
                <a:noFill/>
                <a:tableStyleId>{A0CEACE2-F11B-466A-B8DD-F211174FFA4C}</a:tableStyleId>
              </a:tblPr>
              <a:tblGrid>
                <a:gridCol w="1782925"/>
                <a:gridCol w="1016900"/>
                <a:gridCol w="3229700"/>
                <a:gridCol w="1948525"/>
                <a:gridCol w="270275"/>
              </a:tblGrid>
              <a:tr h="434600">
                <a:tc gridSpan="5">
                  <a:txBody>
                    <a:bodyPr/>
                    <a:lstStyle/>
                    <a:p>
                      <a:pPr indent="0" lvl="0" marL="0" marR="0" rtl="0" algn="ctr">
                        <a:lnSpc>
                          <a:spcPct val="115000"/>
                        </a:lnSpc>
                        <a:spcBef>
                          <a:spcPts val="0"/>
                        </a:spcBef>
                        <a:spcAft>
                          <a:spcPts val="0"/>
                        </a:spcAft>
                        <a:buNone/>
                      </a:pPr>
                      <a:r>
                        <a:rPr b="1" lang="en-US" sz="1600"/>
                        <a:t>LIMIT FOR METALS IN SOIL</a:t>
                      </a:r>
                      <a:endParaRPr b="1" sz="1600">
                        <a:latin typeface="Calibri"/>
                        <a:ea typeface="Calibri"/>
                        <a:cs typeface="Calibri"/>
                        <a:sym typeface="Calibri"/>
                      </a:endParaRPr>
                    </a:p>
                  </a:txBody>
                  <a:tcPr marT="0" marB="0" marR="61775" marL="61775"/>
                </a:tc>
                <a:tc hMerge="1"/>
                <a:tc hMerge="1"/>
                <a:tc hMerge="1"/>
                <a:tc hMerge="1"/>
              </a:tr>
              <a:tr h="869175">
                <a:tc>
                  <a:txBody>
                    <a:bodyPr/>
                    <a:lstStyle/>
                    <a:p>
                      <a:pPr indent="0" lvl="0" marL="0" marR="0" rtl="0" algn="l">
                        <a:lnSpc>
                          <a:spcPct val="150000"/>
                        </a:lnSpc>
                        <a:spcBef>
                          <a:spcPts val="0"/>
                        </a:spcBef>
                        <a:spcAft>
                          <a:spcPts val="0"/>
                        </a:spcAft>
                        <a:buNone/>
                      </a:pPr>
                      <a:r>
                        <a:rPr b="1" lang="en-US" sz="1600"/>
                        <a:t>Name of Metals</a:t>
                      </a:r>
                      <a:endParaRPr b="1" sz="1600">
                        <a:latin typeface="Calibri"/>
                        <a:ea typeface="Calibri"/>
                        <a:cs typeface="Calibri"/>
                        <a:sym typeface="Calibri"/>
                      </a:endParaRPr>
                    </a:p>
                  </a:txBody>
                  <a:tcPr marT="0" marB="0" marR="61775" marL="61775"/>
                </a:tc>
                <a:tc>
                  <a:txBody>
                    <a:bodyPr/>
                    <a:lstStyle/>
                    <a:p>
                      <a:pPr indent="0" lvl="0" marL="0" marR="0" rtl="0" algn="l">
                        <a:lnSpc>
                          <a:spcPct val="150000"/>
                        </a:lnSpc>
                        <a:spcBef>
                          <a:spcPts val="0"/>
                        </a:spcBef>
                        <a:spcAft>
                          <a:spcPts val="0"/>
                        </a:spcAft>
                        <a:buNone/>
                      </a:pPr>
                      <a:r>
                        <a:rPr b="1" lang="en-US" sz="1600"/>
                        <a:t>Unit</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Acceptable Range (India)</a:t>
                      </a:r>
                      <a:endParaRPr b="1" sz="1600">
                        <a:latin typeface="Calibri"/>
                        <a:ea typeface="Calibri"/>
                        <a:cs typeface="Calibri"/>
                        <a:sym typeface="Calibri"/>
                      </a:endParaRPr>
                    </a:p>
                  </a:txBody>
                  <a:tcPr marT="0" marB="0" marR="61775" marL="61775"/>
                </a:tc>
                <a:tc>
                  <a:txBody>
                    <a:bodyPr/>
                    <a:lstStyle/>
                    <a:p>
                      <a:pPr indent="0" lvl="0" marL="0" marR="0" rtl="0" algn="ctr">
                        <a:lnSpc>
                          <a:spcPct val="115000"/>
                        </a:lnSpc>
                        <a:spcBef>
                          <a:spcPts val="0"/>
                        </a:spcBef>
                        <a:spcAft>
                          <a:spcPts val="0"/>
                        </a:spcAft>
                        <a:buNone/>
                      </a:pPr>
                      <a:r>
                        <a:rPr b="1" lang="en-US" sz="1600"/>
                        <a:t>Acceptable Limit</a:t>
                      </a:r>
                      <a:endParaRPr/>
                    </a:p>
                    <a:p>
                      <a:pPr indent="0" lvl="0" marL="0" marR="0" rtl="0" algn="ctr">
                        <a:lnSpc>
                          <a:spcPct val="115000"/>
                        </a:lnSpc>
                        <a:spcBef>
                          <a:spcPts val="0"/>
                        </a:spcBef>
                        <a:spcAft>
                          <a:spcPts val="0"/>
                        </a:spcAft>
                        <a:buNone/>
                      </a:pPr>
                      <a:r>
                        <a:rPr b="1" lang="en-US" sz="1600"/>
                        <a:t>European Union </a:t>
                      </a:r>
                      <a:endParaRPr b="1" sz="1600">
                        <a:latin typeface="Calibri"/>
                        <a:ea typeface="Calibri"/>
                        <a:cs typeface="Calibri"/>
                        <a:sym typeface="Calibri"/>
                      </a:endParaRPr>
                    </a:p>
                  </a:txBody>
                  <a:tcPr marT="0" marB="0" marR="61775" marL="61775"/>
                </a:tc>
                <a:tc>
                  <a:txBody>
                    <a:bodyPr/>
                    <a:lstStyle/>
                    <a:p>
                      <a:pPr indent="0" lvl="0" marL="0" marR="0" rtl="0" algn="l">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0" marL="0" anchor="ctr"/>
                </a:tc>
              </a:tr>
              <a:tr h="566850">
                <a:tc>
                  <a:txBody>
                    <a:bodyPr/>
                    <a:lstStyle/>
                    <a:p>
                      <a:pPr indent="0" lvl="0" marL="0" marR="0" rtl="0" algn="l">
                        <a:lnSpc>
                          <a:spcPct val="150000"/>
                        </a:lnSpc>
                        <a:spcBef>
                          <a:spcPts val="0"/>
                        </a:spcBef>
                        <a:spcAft>
                          <a:spcPts val="0"/>
                        </a:spcAft>
                        <a:buNone/>
                      </a:pPr>
                      <a:r>
                        <a:rPr b="1" lang="en-US" sz="1600"/>
                        <a:t>Nickel as Ni</a:t>
                      </a:r>
                      <a:endParaRPr b="1" sz="1600">
                        <a:latin typeface="Calibri"/>
                        <a:ea typeface="Calibri"/>
                        <a:cs typeface="Calibri"/>
                        <a:sym typeface="Calibri"/>
                      </a:endParaRPr>
                    </a:p>
                  </a:txBody>
                  <a:tcPr marT="0" marB="0" marR="61775" marL="61775"/>
                </a:tc>
                <a:tc>
                  <a:txBody>
                    <a:bodyPr/>
                    <a:lstStyle/>
                    <a:p>
                      <a:pPr indent="0" lvl="0" marL="0" marR="0" rtl="0" algn="l">
                        <a:lnSpc>
                          <a:spcPct val="150000"/>
                        </a:lnSpc>
                        <a:spcBef>
                          <a:spcPts val="0"/>
                        </a:spcBef>
                        <a:spcAft>
                          <a:spcPts val="0"/>
                        </a:spcAft>
                        <a:buNone/>
                      </a:pPr>
                      <a:r>
                        <a:rPr b="1" lang="en-US" sz="1600"/>
                        <a:t>mg/kg</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75-150</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75</a:t>
                      </a:r>
                      <a:endParaRPr b="1" sz="1600">
                        <a:latin typeface="Calibri"/>
                        <a:ea typeface="Calibri"/>
                        <a:cs typeface="Calibri"/>
                        <a:sym typeface="Calibri"/>
                      </a:endParaRPr>
                    </a:p>
                  </a:txBody>
                  <a:tcPr marT="0" marB="0" marR="61775" marL="61775"/>
                </a:tc>
                <a:tc>
                  <a:txBody>
                    <a:bodyPr/>
                    <a:lstStyle/>
                    <a:p>
                      <a:pPr indent="0" lvl="0" marL="0" marR="0" rtl="0" algn="l">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0" marL="0" anchor="ctr"/>
                </a:tc>
              </a:tr>
              <a:tr h="566850">
                <a:tc>
                  <a:txBody>
                    <a:bodyPr/>
                    <a:lstStyle/>
                    <a:p>
                      <a:pPr indent="0" lvl="0" marL="0" marR="0" rtl="0" algn="l">
                        <a:lnSpc>
                          <a:spcPct val="150000"/>
                        </a:lnSpc>
                        <a:spcBef>
                          <a:spcPts val="0"/>
                        </a:spcBef>
                        <a:spcAft>
                          <a:spcPts val="0"/>
                        </a:spcAft>
                        <a:buNone/>
                      </a:pPr>
                      <a:r>
                        <a:rPr b="1" lang="en-US" sz="1600"/>
                        <a:t>Copper as Cu</a:t>
                      </a:r>
                      <a:endParaRPr b="1" sz="1600">
                        <a:latin typeface="Calibri"/>
                        <a:ea typeface="Calibri"/>
                        <a:cs typeface="Calibri"/>
                        <a:sym typeface="Calibri"/>
                      </a:endParaRPr>
                    </a:p>
                  </a:txBody>
                  <a:tcPr marT="0" marB="0" marR="61775" marL="61775"/>
                </a:tc>
                <a:tc>
                  <a:txBody>
                    <a:bodyPr/>
                    <a:lstStyle/>
                    <a:p>
                      <a:pPr indent="0" lvl="0" marL="0" marR="0" rtl="0" algn="l">
                        <a:lnSpc>
                          <a:spcPct val="150000"/>
                        </a:lnSpc>
                        <a:spcBef>
                          <a:spcPts val="0"/>
                        </a:spcBef>
                        <a:spcAft>
                          <a:spcPts val="0"/>
                        </a:spcAft>
                        <a:buNone/>
                      </a:pPr>
                      <a:r>
                        <a:rPr b="1" lang="en-US" sz="1600"/>
                        <a:t>mg/kg</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135-270</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140</a:t>
                      </a:r>
                      <a:endParaRPr b="1" sz="1600">
                        <a:latin typeface="Calibri"/>
                        <a:ea typeface="Calibri"/>
                        <a:cs typeface="Calibri"/>
                        <a:sym typeface="Calibri"/>
                      </a:endParaRPr>
                    </a:p>
                  </a:txBody>
                  <a:tcPr marT="0" marB="0" marR="61775" marL="61775"/>
                </a:tc>
                <a:tc>
                  <a:txBody>
                    <a:bodyPr/>
                    <a:lstStyle/>
                    <a:p>
                      <a:pPr indent="0" lvl="0" marL="0" marR="0" rtl="0" algn="l">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0" marL="0" anchor="ctr"/>
                </a:tc>
              </a:tr>
              <a:tr h="566850">
                <a:tc>
                  <a:txBody>
                    <a:bodyPr/>
                    <a:lstStyle/>
                    <a:p>
                      <a:pPr indent="0" lvl="0" marL="0" marR="0" rtl="0" algn="l">
                        <a:lnSpc>
                          <a:spcPct val="150000"/>
                        </a:lnSpc>
                        <a:spcBef>
                          <a:spcPts val="0"/>
                        </a:spcBef>
                        <a:spcAft>
                          <a:spcPts val="0"/>
                        </a:spcAft>
                        <a:buNone/>
                      </a:pPr>
                      <a:r>
                        <a:rPr b="1" lang="en-US" sz="1600"/>
                        <a:t>Cadmium as Cd</a:t>
                      </a:r>
                      <a:endParaRPr b="1" sz="1600">
                        <a:latin typeface="Calibri"/>
                        <a:ea typeface="Calibri"/>
                        <a:cs typeface="Calibri"/>
                        <a:sym typeface="Calibri"/>
                      </a:endParaRPr>
                    </a:p>
                  </a:txBody>
                  <a:tcPr marT="0" marB="0" marR="61775" marL="61775"/>
                </a:tc>
                <a:tc>
                  <a:txBody>
                    <a:bodyPr/>
                    <a:lstStyle/>
                    <a:p>
                      <a:pPr indent="0" lvl="0" marL="0" marR="0" rtl="0" algn="l">
                        <a:lnSpc>
                          <a:spcPct val="150000"/>
                        </a:lnSpc>
                        <a:spcBef>
                          <a:spcPts val="0"/>
                        </a:spcBef>
                        <a:spcAft>
                          <a:spcPts val="0"/>
                        </a:spcAft>
                        <a:buNone/>
                      </a:pPr>
                      <a:r>
                        <a:rPr b="1" lang="en-US" sz="1600"/>
                        <a:t>mg/kg</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3-6</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3</a:t>
                      </a:r>
                      <a:endParaRPr b="1" sz="1600">
                        <a:latin typeface="Calibri"/>
                        <a:ea typeface="Calibri"/>
                        <a:cs typeface="Calibri"/>
                        <a:sym typeface="Calibri"/>
                      </a:endParaRPr>
                    </a:p>
                  </a:txBody>
                  <a:tcPr marT="0" marB="0" marR="61775" marL="61775"/>
                </a:tc>
                <a:tc>
                  <a:txBody>
                    <a:bodyPr/>
                    <a:lstStyle/>
                    <a:p>
                      <a:pPr indent="0" lvl="0" marL="0" marR="0" rtl="0" algn="l">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0" marL="0" anchor="ctr"/>
                </a:tc>
              </a:tr>
              <a:tr h="566850">
                <a:tc>
                  <a:txBody>
                    <a:bodyPr/>
                    <a:lstStyle/>
                    <a:p>
                      <a:pPr indent="0" lvl="0" marL="0" marR="0" rtl="0" algn="l">
                        <a:lnSpc>
                          <a:spcPct val="150000"/>
                        </a:lnSpc>
                        <a:spcBef>
                          <a:spcPts val="0"/>
                        </a:spcBef>
                        <a:spcAft>
                          <a:spcPts val="0"/>
                        </a:spcAft>
                        <a:buNone/>
                      </a:pPr>
                      <a:r>
                        <a:rPr b="1" lang="en-US" sz="1600"/>
                        <a:t>Chromium as Cr</a:t>
                      </a:r>
                      <a:endParaRPr b="1" sz="1600">
                        <a:latin typeface="Calibri"/>
                        <a:ea typeface="Calibri"/>
                        <a:cs typeface="Calibri"/>
                        <a:sym typeface="Calibri"/>
                      </a:endParaRPr>
                    </a:p>
                  </a:txBody>
                  <a:tcPr marT="0" marB="0" marR="61775" marL="61775"/>
                </a:tc>
                <a:tc>
                  <a:txBody>
                    <a:bodyPr/>
                    <a:lstStyle/>
                    <a:p>
                      <a:pPr indent="0" lvl="0" marL="0" marR="0" rtl="0" algn="l">
                        <a:lnSpc>
                          <a:spcPct val="150000"/>
                        </a:lnSpc>
                        <a:spcBef>
                          <a:spcPts val="0"/>
                        </a:spcBef>
                        <a:spcAft>
                          <a:spcPts val="0"/>
                        </a:spcAft>
                        <a:buNone/>
                      </a:pPr>
                      <a:r>
                        <a:rPr b="1" lang="en-US" sz="1600"/>
                        <a:t>mg/kg</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150</a:t>
                      </a:r>
                      <a:endParaRPr b="1" sz="1600">
                        <a:latin typeface="Calibri"/>
                        <a:ea typeface="Calibri"/>
                        <a:cs typeface="Calibri"/>
                        <a:sym typeface="Calibri"/>
                      </a:endParaRPr>
                    </a:p>
                  </a:txBody>
                  <a:tcPr marT="0" marB="0" marR="61775" marL="61775"/>
                </a:tc>
                <a:tc>
                  <a:txBody>
                    <a:bodyPr/>
                    <a:lstStyle/>
                    <a:p>
                      <a:pPr indent="0" lvl="0" marL="0" marR="0" rtl="0" algn="l">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0" marL="0" anchor="ctr"/>
                </a:tc>
              </a:tr>
              <a:tr h="566850">
                <a:tc>
                  <a:txBody>
                    <a:bodyPr/>
                    <a:lstStyle/>
                    <a:p>
                      <a:pPr indent="0" lvl="0" marL="0" marR="0" rtl="0" algn="l">
                        <a:lnSpc>
                          <a:spcPct val="150000"/>
                        </a:lnSpc>
                        <a:spcBef>
                          <a:spcPts val="0"/>
                        </a:spcBef>
                        <a:spcAft>
                          <a:spcPts val="0"/>
                        </a:spcAft>
                        <a:buNone/>
                      </a:pPr>
                      <a:r>
                        <a:rPr b="1" lang="en-US" sz="1600"/>
                        <a:t>Zinc as Zn</a:t>
                      </a:r>
                      <a:endParaRPr b="1" sz="1600">
                        <a:latin typeface="Calibri"/>
                        <a:ea typeface="Calibri"/>
                        <a:cs typeface="Calibri"/>
                        <a:sym typeface="Calibri"/>
                      </a:endParaRPr>
                    </a:p>
                  </a:txBody>
                  <a:tcPr marT="0" marB="0" marR="61775" marL="61775"/>
                </a:tc>
                <a:tc>
                  <a:txBody>
                    <a:bodyPr/>
                    <a:lstStyle/>
                    <a:p>
                      <a:pPr indent="0" lvl="0" marL="0" marR="0" rtl="0" algn="l">
                        <a:lnSpc>
                          <a:spcPct val="150000"/>
                        </a:lnSpc>
                        <a:spcBef>
                          <a:spcPts val="0"/>
                        </a:spcBef>
                        <a:spcAft>
                          <a:spcPts val="0"/>
                        </a:spcAft>
                        <a:buNone/>
                      </a:pPr>
                      <a:r>
                        <a:rPr b="1" lang="en-US" sz="1600"/>
                        <a:t>mg/kg</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300-600</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300</a:t>
                      </a:r>
                      <a:endParaRPr b="1" sz="1600">
                        <a:latin typeface="Calibri"/>
                        <a:ea typeface="Calibri"/>
                        <a:cs typeface="Calibri"/>
                        <a:sym typeface="Calibri"/>
                      </a:endParaRPr>
                    </a:p>
                  </a:txBody>
                  <a:tcPr marT="0" marB="0" marR="61775" marL="61775"/>
                </a:tc>
                <a:tc>
                  <a:txBody>
                    <a:bodyPr/>
                    <a:lstStyle/>
                    <a:p>
                      <a:pPr indent="0" lvl="0" marL="0" marR="0" rtl="0" algn="l">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0" marL="0" anchor="ctr"/>
                </a:tc>
              </a:tr>
              <a:tr h="566850">
                <a:tc>
                  <a:txBody>
                    <a:bodyPr/>
                    <a:lstStyle/>
                    <a:p>
                      <a:pPr indent="0" lvl="0" marL="0" marR="0" rtl="0" algn="l">
                        <a:lnSpc>
                          <a:spcPct val="150000"/>
                        </a:lnSpc>
                        <a:spcBef>
                          <a:spcPts val="0"/>
                        </a:spcBef>
                        <a:spcAft>
                          <a:spcPts val="0"/>
                        </a:spcAft>
                        <a:buNone/>
                      </a:pPr>
                      <a:r>
                        <a:rPr b="1" lang="en-US" sz="1600"/>
                        <a:t>Lead as Pb</a:t>
                      </a:r>
                      <a:endParaRPr b="1" sz="1600">
                        <a:latin typeface="Calibri"/>
                        <a:ea typeface="Calibri"/>
                        <a:cs typeface="Calibri"/>
                        <a:sym typeface="Calibri"/>
                      </a:endParaRPr>
                    </a:p>
                  </a:txBody>
                  <a:tcPr marT="0" marB="0" marR="61775" marL="61775"/>
                </a:tc>
                <a:tc>
                  <a:txBody>
                    <a:bodyPr/>
                    <a:lstStyle/>
                    <a:p>
                      <a:pPr indent="0" lvl="0" marL="0" marR="0" rtl="0" algn="l">
                        <a:lnSpc>
                          <a:spcPct val="150000"/>
                        </a:lnSpc>
                        <a:spcBef>
                          <a:spcPts val="0"/>
                        </a:spcBef>
                        <a:spcAft>
                          <a:spcPts val="0"/>
                        </a:spcAft>
                        <a:buNone/>
                      </a:pPr>
                      <a:r>
                        <a:rPr b="1" lang="en-US" sz="1600"/>
                        <a:t>mg/kg</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250-500</a:t>
                      </a:r>
                      <a:endParaRPr b="1" sz="1600">
                        <a:latin typeface="Calibri"/>
                        <a:ea typeface="Calibri"/>
                        <a:cs typeface="Calibri"/>
                        <a:sym typeface="Calibri"/>
                      </a:endParaRPr>
                    </a:p>
                  </a:txBody>
                  <a:tcPr marT="0" marB="0" marR="61775" marL="61775"/>
                </a:tc>
                <a:tc>
                  <a:txBody>
                    <a:bodyPr/>
                    <a:lstStyle/>
                    <a:p>
                      <a:pPr indent="0" lvl="0" marL="0" marR="0" rtl="0" algn="ctr">
                        <a:lnSpc>
                          <a:spcPct val="150000"/>
                        </a:lnSpc>
                        <a:spcBef>
                          <a:spcPts val="0"/>
                        </a:spcBef>
                        <a:spcAft>
                          <a:spcPts val="0"/>
                        </a:spcAft>
                        <a:buNone/>
                      </a:pPr>
                      <a:r>
                        <a:rPr b="1" lang="en-US" sz="1600"/>
                        <a:t>300</a:t>
                      </a:r>
                      <a:endParaRPr b="1" sz="1600">
                        <a:latin typeface="Calibri"/>
                        <a:ea typeface="Calibri"/>
                        <a:cs typeface="Calibri"/>
                        <a:sym typeface="Calibri"/>
                      </a:endParaRPr>
                    </a:p>
                  </a:txBody>
                  <a:tcPr marT="0" marB="0" marR="61775" marL="61775"/>
                </a:tc>
                <a:tc>
                  <a:txBody>
                    <a:bodyPr/>
                    <a:lstStyle/>
                    <a:p>
                      <a:pPr indent="0" lvl="0" marL="0" marR="0" rtl="0" algn="l">
                        <a:lnSpc>
                          <a:spcPct val="115000"/>
                        </a:lnSpc>
                        <a:spcBef>
                          <a:spcPts val="0"/>
                        </a:spcBef>
                        <a:spcAft>
                          <a:spcPts val="0"/>
                        </a:spcAft>
                        <a:buNone/>
                      </a:pPr>
                      <a:r>
                        <a:rPr b="1" lang="en-US" sz="1600"/>
                        <a:t> </a:t>
                      </a:r>
                      <a:endParaRPr b="1" sz="1600">
                        <a:latin typeface="Calibri"/>
                        <a:ea typeface="Calibri"/>
                        <a:cs typeface="Calibri"/>
                        <a:sym typeface="Calibri"/>
                      </a:endParaRPr>
                    </a:p>
                  </a:txBody>
                  <a:tcPr marT="0" marB="0" marR="0" marL="0" anchor="ctr"/>
                </a:tc>
              </a:tr>
            </a:tbl>
          </a:graphicData>
        </a:graphic>
      </p:graphicFrame>
      <p:sp>
        <p:nvSpPr>
          <p:cNvPr id="372" name="Google Shape;372;p46"/>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7"/>
          <p:cNvSpPr txBox="1"/>
          <p:nvPr>
            <p:ph type="title"/>
          </p:nvPr>
        </p:nvSpPr>
        <p:spPr>
          <a:xfrm>
            <a:off x="152400" y="0"/>
            <a:ext cx="8839200" cy="6858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3200"/>
              <a:buFont typeface="Arial"/>
              <a:buNone/>
            </a:pPr>
            <a:r>
              <a:rPr b="1" lang="en-US" sz="3200">
                <a:latin typeface="Arial"/>
                <a:ea typeface="Arial"/>
                <a:cs typeface="Arial"/>
                <a:sym typeface="Arial"/>
              </a:rPr>
              <a:t>Environmental Impact Assessment</a:t>
            </a:r>
            <a:endParaRPr b="1" sz="3200" u="sng"/>
          </a:p>
        </p:txBody>
      </p:sp>
      <p:sp>
        <p:nvSpPr>
          <p:cNvPr id="379" name="Google Shape;379;p4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80" name="Google Shape;380;p47"/>
          <p:cNvSpPr/>
          <p:nvPr/>
        </p:nvSpPr>
        <p:spPr>
          <a:xfrm>
            <a:off x="323528" y="620688"/>
            <a:ext cx="8668072" cy="511935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What is EIA: Environmental Impact Assessment</a:t>
            </a:r>
            <a:endParaRPr/>
          </a:p>
          <a:p>
            <a:pPr indent="0" lvl="0" marL="0" marR="0" rtl="0" algn="just">
              <a:lnSpc>
                <a:spcPct val="150000"/>
              </a:lnSpc>
              <a:spcBef>
                <a:spcPts val="0"/>
              </a:spcBef>
              <a:spcAft>
                <a:spcPts val="0"/>
              </a:spcAft>
              <a:buNone/>
            </a:pPr>
            <a:r>
              <a:t/>
            </a:r>
            <a:endParaRPr b="1"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Why EIA: A scientific study done for granting Environmental Clearance  of Greenfield or Brownfield Projects</a:t>
            </a:r>
            <a:endParaRPr/>
          </a:p>
          <a:p>
            <a:pPr indent="0" lvl="0" marL="0" marR="0" rtl="0" algn="just">
              <a:lnSpc>
                <a:spcPct val="150000"/>
              </a:lnSpc>
              <a:spcBef>
                <a:spcPts val="0"/>
              </a:spcBef>
              <a:spcAft>
                <a:spcPts val="0"/>
              </a:spcAft>
              <a:buNone/>
            </a:pPr>
            <a:r>
              <a:t/>
            </a:r>
            <a:endParaRPr b="1"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Legal provision: </a:t>
            </a:r>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Between 1986 &amp; 1993, EIA was done only for selected large Private &amp; Public Sector Projects. Laws Governing it are Air Act 1981 &amp; Water Act 1974. </a:t>
            </a:r>
            <a:endParaRPr/>
          </a:p>
          <a:p>
            <a:pPr indent="0" lvl="0" marL="0" marR="0" rtl="0" algn="just">
              <a:lnSpc>
                <a:spcPct val="15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EIA Notification dated January 1994 under Environment Protection Act 1986</a:t>
            </a:r>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EIA Notification dated September 2006 under Environment Protection Act</a:t>
            </a:r>
            <a:endParaRPr/>
          </a:p>
          <a:p>
            <a:pPr indent="0" lvl="0" marL="0" marR="0" rtl="0" algn="just">
              <a:lnSpc>
                <a:spcPct val="150000"/>
              </a:lnSpc>
              <a:spcBef>
                <a:spcPts val="0"/>
              </a:spcBef>
              <a:spcAft>
                <a:spcPts val="0"/>
              </a:spcAft>
              <a:buNone/>
            </a:pPr>
            <a:r>
              <a:t/>
            </a:r>
            <a:endParaRPr b="1" i="0" sz="105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EIA Notification 2020 under Environment Protection Act 1986 (Draft)</a:t>
            </a:r>
            <a:endParaRPr/>
          </a:p>
        </p:txBody>
      </p:sp>
      <p:sp>
        <p:nvSpPr>
          <p:cNvPr id="381" name="Google Shape;381;p47"/>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8"/>
          <p:cNvSpPr txBox="1"/>
          <p:nvPr>
            <p:ph type="title"/>
          </p:nvPr>
        </p:nvSpPr>
        <p:spPr>
          <a:xfrm>
            <a:off x="152400" y="0"/>
            <a:ext cx="8839200" cy="6858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3200"/>
              <a:buFont typeface="Arial"/>
              <a:buNone/>
            </a:pPr>
            <a:r>
              <a:rPr b="1" lang="en-US" sz="3200">
                <a:latin typeface="Arial"/>
                <a:ea typeface="Arial"/>
                <a:cs typeface="Arial"/>
                <a:sym typeface="Arial"/>
              </a:rPr>
              <a:t>What is EIA Study</a:t>
            </a:r>
            <a:endParaRPr b="1" sz="3200" u="sng"/>
          </a:p>
        </p:txBody>
      </p:sp>
      <p:sp>
        <p:nvSpPr>
          <p:cNvPr id="388" name="Google Shape;388;p48"/>
          <p:cNvSpPr/>
          <p:nvPr>
            <p:ph idx="12" type="sldNum"/>
          </p:nvPr>
        </p:nvSpPr>
        <p:spPr>
          <a:xfrm>
            <a:off x="8534400" y="6400800"/>
            <a:ext cx="533400" cy="381000"/>
          </a:xfrm>
          <a:prstGeom prst="ellipse">
            <a:avLst/>
          </a:prstGeom>
          <a:noFill/>
          <a:ln>
            <a:noFill/>
          </a:ln>
        </p:spPr>
        <p:txBody>
          <a:bodyPr anchorCtr="1" anchor="ctr" bIns="0" lIns="0" spcFirstLastPara="1" rIns="0" wrap="square" tIns="0">
            <a:noAutofit/>
          </a:bodyPr>
          <a:lstStyle/>
          <a:p>
            <a:pPr indent="0" lvl="0" marL="0" marR="0" rtl="0" algn="ctr">
              <a:spcBef>
                <a:spcPts val="0"/>
              </a:spcBef>
              <a:spcAft>
                <a:spcPts val="0"/>
              </a:spcAft>
              <a:buClr>
                <a:schemeClr val="dk1"/>
              </a:buClr>
              <a:buSzPts val="1400"/>
              <a:buFont typeface="Noto Sans Symbols"/>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
        <p:nvSpPr>
          <p:cNvPr id="389" name="Google Shape;389;p48"/>
          <p:cNvSpPr/>
          <p:nvPr/>
        </p:nvSpPr>
        <p:spPr>
          <a:xfrm>
            <a:off x="323528" y="766197"/>
            <a:ext cx="8668072" cy="574259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The objective of EIA Study is to foresee and address potential environmental issues  and concerns at an early stage of project planning and design. </a:t>
            </a:r>
            <a:endParaRPr/>
          </a:p>
          <a:p>
            <a:pPr indent="0" lvl="0" marL="0" marR="0" rtl="0" algn="just">
              <a:lnSpc>
                <a:spcPct val="150000"/>
              </a:lnSpc>
              <a:spcBef>
                <a:spcPts val="0"/>
              </a:spcBef>
              <a:spcAft>
                <a:spcPts val="0"/>
              </a:spcAft>
              <a:buNone/>
            </a:pPr>
            <a:r>
              <a:t/>
            </a:r>
            <a:endParaRPr b="1" i="0" sz="10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Impact assessment is the process of identifying, predicting and interpreting the environmental consequences of the significant actions. </a:t>
            </a:r>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Significant  actions depicts direct adverse changes caused by the action</a:t>
            </a:r>
            <a:endParaRPr/>
          </a:p>
          <a:p>
            <a:pPr indent="0" lvl="0" marL="0" marR="0" rtl="0" algn="just">
              <a:lnSpc>
                <a:spcPct val="150000"/>
              </a:lnSpc>
              <a:spcBef>
                <a:spcPts val="0"/>
              </a:spcBef>
              <a:spcAft>
                <a:spcPts val="0"/>
              </a:spcAft>
              <a:buNone/>
            </a:pPr>
            <a:r>
              <a:t/>
            </a:r>
            <a:endParaRPr b="1" i="0" sz="10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Impact prediction is the way of mapping the environmental consequences  of the significant actions – predicts future state in the presence of action. </a:t>
            </a:r>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Prediction helps to assess the adequacy of proposed mitigation measures</a:t>
            </a:r>
            <a:endParaRPr/>
          </a:p>
          <a:p>
            <a:pPr indent="0" lvl="0" marL="0" marR="0" rtl="0" algn="just">
              <a:lnSpc>
                <a:spcPct val="150000"/>
              </a:lnSpc>
              <a:spcBef>
                <a:spcPts val="0"/>
              </a:spcBef>
              <a:spcAft>
                <a:spcPts val="0"/>
              </a:spcAft>
              <a:buNone/>
            </a:pPr>
            <a:r>
              <a:t/>
            </a:r>
            <a:endParaRPr b="1"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In order to implement the proposed mitigation measures Environmental Management Plan  is necessary</a:t>
            </a:r>
            <a:endParaRPr/>
          </a:p>
          <a:p>
            <a:pPr indent="0" lvl="0" marL="0" marR="0" rtl="0" algn="just">
              <a:lnSpc>
                <a:spcPct val="15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In order to ensure that EMP is working properly, Monitoring Plan is required. </a:t>
            </a:r>
            <a:endParaRPr/>
          </a:p>
        </p:txBody>
      </p:sp>
      <p:sp>
        <p:nvSpPr>
          <p:cNvPr id="390" name="Google Shape;390;p4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9"/>
          <p:cNvSpPr txBox="1"/>
          <p:nvPr>
            <p:ph type="title"/>
          </p:nvPr>
        </p:nvSpPr>
        <p:spPr>
          <a:xfrm>
            <a:off x="457200" y="44624"/>
            <a:ext cx="8229600" cy="457199"/>
          </a:xfrm>
          <a:prstGeom prst="rect">
            <a:avLst/>
          </a:prstGeom>
          <a:noFill/>
          <a:ln>
            <a:noFill/>
          </a:ln>
        </p:spPr>
        <p:txBody>
          <a:bodyPr anchorCtr="0" anchor="b" bIns="91425" lIns="91425" spcFirstLastPara="1" rIns="91425" wrap="square" tIns="45700">
            <a:noAutofit/>
          </a:bodyPr>
          <a:lstStyle/>
          <a:p>
            <a:pPr indent="-457200" lvl="0" marL="457200" rtl="0" algn="l">
              <a:spcBef>
                <a:spcPts val="0"/>
              </a:spcBef>
              <a:spcAft>
                <a:spcPts val="0"/>
              </a:spcAft>
              <a:buClr>
                <a:srgbClr val="000000"/>
              </a:buClr>
              <a:buSzPts val="3200"/>
              <a:buFont typeface="Book Antiqua"/>
              <a:buNone/>
            </a:pPr>
            <a:br>
              <a:rPr b="1" lang="en-US" sz="3200">
                <a:solidFill>
                  <a:srgbClr val="000000"/>
                </a:solidFill>
                <a:latin typeface="Book Antiqua"/>
                <a:ea typeface="Book Antiqua"/>
                <a:cs typeface="Book Antiqua"/>
                <a:sym typeface="Book Antiqua"/>
              </a:rPr>
            </a:br>
            <a:br>
              <a:rPr b="1" lang="en-US" sz="3200">
                <a:solidFill>
                  <a:srgbClr val="000000"/>
                </a:solidFill>
                <a:latin typeface="Book Antiqua"/>
                <a:ea typeface="Book Antiqua"/>
                <a:cs typeface="Book Antiqua"/>
                <a:sym typeface="Book Antiqua"/>
              </a:rPr>
            </a:br>
            <a:r>
              <a:rPr b="1" lang="en-US" sz="3200">
                <a:solidFill>
                  <a:srgbClr val="002060"/>
                </a:solidFill>
                <a:latin typeface="Book Antiqua"/>
                <a:ea typeface="Book Antiqua"/>
                <a:cs typeface="Book Antiqua"/>
                <a:sym typeface="Book Antiqua"/>
              </a:rPr>
              <a:t>EIA Process</a:t>
            </a:r>
            <a:br>
              <a:rPr lang="en-US" sz="3200">
                <a:solidFill>
                  <a:srgbClr val="002060"/>
                </a:solidFill>
                <a:latin typeface="Book Antiqua"/>
                <a:ea typeface="Book Antiqua"/>
                <a:cs typeface="Book Antiqua"/>
                <a:sym typeface="Book Antiqua"/>
              </a:rPr>
            </a:br>
            <a:endParaRPr sz="6600">
              <a:solidFill>
                <a:srgbClr val="002060"/>
              </a:solidFill>
            </a:endParaRPr>
          </a:p>
        </p:txBody>
      </p:sp>
      <p:sp>
        <p:nvSpPr>
          <p:cNvPr id="396" name="Google Shape;396;p49"/>
          <p:cNvSpPr txBox="1"/>
          <p:nvPr>
            <p:ph idx="1" type="body"/>
          </p:nvPr>
        </p:nvSpPr>
        <p:spPr>
          <a:xfrm>
            <a:off x="-108520" y="703237"/>
            <a:ext cx="9145016" cy="4525963"/>
          </a:xfrm>
          <a:prstGeom prst="rect">
            <a:avLst/>
          </a:prstGeom>
          <a:noFill/>
          <a:ln>
            <a:noFill/>
          </a:ln>
        </p:spPr>
        <p:txBody>
          <a:bodyPr anchorCtr="0" anchor="t" bIns="45700" lIns="91425" spcFirstLastPara="1" rIns="91425" wrap="square" tIns="45700">
            <a:normAutofit/>
          </a:bodyPr>
          <a:lstStyle/>
          <a:p>
            <a:pPr indent="-457200" lvl="0" marL="457200" rtl="0" algn="just">
              <a:spcBef>
                <a:spcPts val="0"/>
              </a:spcBef>
              <a:spcAft>
                <a:spcPts val="0"/>
              </a:spcAft>
              <a:buSzPts val="1530"/>
              <a:buNone/>
            </a:pPr>
            <a:r>
              <a:rPr lang="en-US" sz="1800">
                <a:solidFill>
                  <a:srgbClr val="000000"/>
                </a:solidFill>
                <a:latin typeface="Book Antiqua"/>
                <a:ea typeface="Book Antiqua"/>
                <a:cs typeface="Book Antiqua"/>
                <a:sym typeface="Book Antiqua"/>
              </a:rPr>
              <a:t>	</a:t>
            </a:r>
            <a:r>
              <a:rPr b="1" lang="en-US" sz="1800">
                <a:latin typeface="Arial"/>
                <a:ea typeface="Arial"/>
                <a:cs typeface="Arial"/>
                <a:sym typeface="Arial"/>
              </a:rPr>
              <a:t>The EIA process in India include  the following phases:-</a:t>
            </a:r>
            <a:endParaRPr/>
          </a:p>
          <a:p>
            <a:pPr indent="-457200" lvl="2" marL="1257300" rtl="0" algn="just">
              <a:spcBef>
                <a:spcPts val="970"/>
              </a:spcBef>
              <a:spcAft>
                <a:spcPts val="0"/>
              </a:spcAft>
              <a:buSzPts val="1800"/>
              <a:buChar char="⚫"/>
            </a:pPr>
            <a:r>
              <a:rPr b="1" lang="en-US" sz="1800">
                <a:latin typeface="Arial"/>
                <a:ea typeface="Arial"/>
                <a:cs typeface="Arial"/>
                <a:sym typeface="Arial"/>
              </a:rPr>
              <a:t>Screening</a:t>
            </a:r>
            <a:endParaRPr/>
          </a:p>
          <a:p>
            <a:pPr indent="-457200" lvl="2" marL="1257300" rtl="0" algn="just">
              <a:spcBef>
                <a:spcPts val="970"/>
              </a:spcBef>
              <a:spcAft>
                <a:spcPts val="0"/>
              </a:spcAft>
              <a:buSzPts val="1800"/>
              <a:buChar char="⚫"/>
            </a:pPr>
            <a:r>
              <a:rPr b="1" lang="en-US" sz="1800">
                <a:latin typeface="Arial"/>
                <a:ea typeface="Arial"/>
                <a:cs typeface="Arial"/>
                <a:sym typeface="Arial"/>
              </a:rPr>
              <a:t>Scoping (including consideration of alternatives)</a:t>
            </a:r>
            <a:endParaRPr/>
          </a:p>
          <a:p>
            <a:pPr indent="-457200" lvl="2" marL="1257300" rtl="0" algn="just">
              <a:spcBef>
                <a:spcPts val="970"/>
              </a:spcBef>
              <a:spcAft>
                <a:spcPts val="0"/>
              </a:spcAft>
              <a:buSzPts val="1800"/>
              <a:buChar char="⚫"/>
            </a:pPr>
            <a:r>
              <a:rPr b="1" lang="en-US" sz="1800">
                <a:latin typeface="Arial"/>
                <a:ea typeface="Arial"/>
                <a:cs typeface="Arial"/>
                <a:sym typeface="Arial"/>
              </a:rPr>
              <a:t>EIA Study</a:t>
            </a:r>
            <a:endParaRPr/>
          </a:p>
          <a:p>
            <a:pPr indent="-457200" lvl="2" marL="1257300" rtl="0" algn="just">
              <a:spcBef>
                <a:spcPts val="970"/>
              </a:spcBef>
              <a:spcAft>
                <a:spcPts val="0"/>
              </a:spcAft>
              <a:buSzPts val="1800"/>
              <a:buChar char="⚫"/>
            </a:pPr>
            <a:r>
              <a:rPr b="1" lang="en-US" sz="1800">
                <a:latin typeface="Arial"/>
                <a:ea typeface="Arial"/>
                <a:cs typeface="Arial"/>
                <a:sym typeface="Arial"/>
              </a:rPr>
              <a:t>Public Hearing</a:t>
            </a:r>
            <a:endParaRPr/>
          </a:p>
          <a:p>
            <a:pPr indent="-457200" lvl="2" marL="1257300" rtl="0" algn="just">
              <a:spcBef>
                <a:spcPts val="970"/>
              </a:spcBef>
              <a:spcAft>
                <a:spcPts val="0"/>
              </a:spcAft>
              <a:buSzPts val="1800"/>
              <a:buChar char="⚫"/>
            </a:pPr>
            <a:r>
              <a:rPr b="1" lang="en-US" sz="1800">
                <a:latin typeface="Arial"/>
                <a:ea typeface="Arial"/>
                <a:cs typeface="Arial"/>
                <a:sym typeface="Arial"/>
              </a:rPr>
              <a:t>Appraisal (through Expert Appraisal Committees)</a:t>
            </a:r>
            <a:endParaRPr/>
          </a:p>
          <a:p>
            <a:pPr indent="-457200" lvl="2" marL="1257300" rtl="0" algn="just">
              <a:spcBef>
                <a:spcPts val="970"/>
              </a:spcBef>
              <a:spcAft>
                <a:spcPts val="0"/>
              </a:spcAft>
              <a:buSzPts val="1800"/>
              <a:buChar char="⚫"/>
            </a:pPr>
            <a:r>
              <a:rPr b="1" lang="en-US" sz="1800">
                <a:latin typeface="Arial"/>
                <a:ea typeface="Arial"/>
                <a:cs typeface="Arial"/>
                <a:sym typeface="Arial"/>
              </a:rPr>
              <a:t>Grant of Environmental Clearance with set of specific conditions &amp; general conditions.</a:t>
            </a:r>
            <a:endParaRPr/>
          </a:p>
          <a:p>
            <a:pPr indent="-457200" lvl="2" marL="1257300" rtl="0" algn="just">
              <a:spcBef>
                <a:spcPts val="970"/>
              </a:spcBef>
              <a:spcAft>
                <a:spcPts val="0"/>
              </a:spcAft>
              <a:buSzPts val="1800"/>
              <a:buChar char="⚫"/>
            </a:pPr>
            <a:r>
              <a:rPr b="1" lang="en-US" sz="1800">
                <a:latin typeface="Arial"/>
                <a:ea typeface="Arial"/>
                <a:cs typeface="Arial"/>
                <a:sym typeface="Arial"/>
              </a:rPr>
              <a:t>Periodical Reporting of compliance of EC conditions</a:t>
            </a:r>
            <a:endParaRPr/>
          </a:p>
          <a:p>
            <a:pPr indent="-457200" lvl="2" marL="1257300" rtl="0" algn="just">
              <a:spcBef>
                <a:spcPts val="970"/>
              </a:spcBef>
              <a:spcAft>
                <a:spcPts val="0"/>
              </a:spcAft>
              <a:buSzPts val="1800"/>
              <a:buChar char="⚫"/>
            </a:pPr>
            <a:r>
              <a:rPr b="1" lang="en-US" sz="1800">
                <a:latin typeface="Arial"/>
                <a:ea typeface="Arial"/>
                <a:cs typeface="Arial"/>
                <a:sym typeface="Arial"/>
              </a:rPr>
              <a:t>Monitoring of EC Conditions (Post Project  Monitoring)</a:t>
            </a:r>
            <a:endParaRPr/>
          </a:p>
          <a:p>
            <a:pPr indent="-133985" lvl="0" marL="274320" rtl="0" algn="l">
              <a:spcBef>
                <a:spcPts val="1180"/>
              </a:spcBef>
              <a:spcAft>
                <a:spcPts val="0"/>
              </a:spcAft>
              <a:buSzPts val="2210"/>
              <a:buNone/>
            </a:pPr>
            <a:r>
              <a:t/>
            </a:r>
            <a:endParaRPr/>
          </a:p>
        </p:txBody>
      </p:sp>
      <p:sp>
        <p:nvSpPr>
          <p:cNvPr id="397" name="Google Shape;397;p4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98" name="Google Shape;398;p4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0"/>
          <p:cNvSpPr txBox="1"/>
          <p:nvPr>
            <p:ph type="title"/>
          </p:nvPr>
        </p:nvSpPr>
        <p:spPr>
          <a:xfrm>
            <a:off x="152400" y="0"/>
            <a:ext cx="8839200" cy="6858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3200"/>
              <a:buFont typeface="Arial"/>
              <a:buNone/>
            </a:pPr>
            <a:r>
              <a:rPr b="1" lang="en-US" sz="3200">
                <a:latin typeface="Arial"/>
                <a:ea typeface="Arial"/>
                <a:cs typeface="Arial"/>
                <a:sym typeface="Arial"/>
              </a:rPr>
              <a:t>EIA Study</a:t>
            </a:r>
            <a:endParaRPr b="1" sz="3200" u="sng"/>
          </a:p>
        </p:txBody>
      </p:sp>
      <p:sp>
        <p:nvSpPr>
          <p:cNvPr id="405" name="Google Shape;405;p50"/>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06" name="Google Shape;406;p50"/>
          <p:cNvSpPr/>
          <p:nvPr/>
        </p:nvSpPr>
        <p:spPr>
          <a:xfrm>
            <a:off x="323528" y="620688"/>
            <a:ext cx="8668072" cy="62735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Introduction</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Project Description</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Description of Baseline Environment</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Anticipated Environment Impact &amp; Mitigation Measures</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Assessment of Alternatives (Technology &amp; Site)</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Hazard Identification &amp; Risk Assessment</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Environment Monitoring Plan</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Project Benefits</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Cost Benefit Analysis</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Environment Management Plan</a:t>
            </a:r>
            <a:endParaRPr/>
          </a:p>
          <a:p>
            <a:pPr indent="-342900" lvl="0" marL="342900" marR="0" rtl="0" algn="just">
              <a:lnSpc>
                <a:spcPct val="150000"/>
              </a:lnSpc>
              <a:spcBef>
                <a:spcPts val="0"/>
              </a:spcBef>
              <a:spcAft>
                <a:spcPts val="0"/>
              </a:spcAft>
              <a:buClr>
                <a:schemeClr val="dk1"/>
              </a:buClr>
              <a:buSzPts val="1800"/>
              <a:buFont typeface="Libre Franklin"/>
              <a:buAutoNum type="arabicPeriod"/>
            </a:pPr>
            <a:r>
              <a:rPr b="1" i="0" lang="en-US" sz="1800" u="none" cap="none" strike="noStrike">
                <a:solidFill>
                  <a:schemeClr val="dk1"/>
                </a:solidFill>
                <a:latin typeface="Arial"/>
                <a:ea typeface="Arial"/>
                <a:cs typeface="Arial"/>
                <a:sym typeface="Arial"/>
              </a:rPr>
              <a:t>Summary &amp; Conclusion</a:t>
            </a:r>
            <a:endParaRPr/>
          </a:p>
          <a:p>
            <a:pPr indent="0" lvl="0" marL="0" marR="0" rtl="0" algn="just">
              <a:lnSpc>
                <a:spcPct val="150000"/>
              </a:lnSpc>
              <a:spcBef>
                <a:spcPts val="0"/>
              </a:spcBef>
              <a:spcAft>
                <a:spcPts val="0"/>
              </a:spcAft>
              <a:buNone/>
            </a:pPr>
            <a:r>
              <a:t/>
            </a:r>
            <a:endParaRPr b="1"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Guidelines and Manuals</a:t>
            </a:r>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Sector specific EIA Manuals are developed by MOEF&amp;CC </a:t>
            </a:r>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(available in MOEF website)</a:t>
            </a:r>
            <a:endParaRPr/>
          </a:p>
        </p:txBody>
      </p:sp>
      <p:sp>
        <p:nvSpPr>
          <p:cNvPr id="407" name="Google Shape;407;p50"/>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1"/>
          <p:cNvSpPr txBox="1"/>
          <p:nvPr>
            <p:ph type="title"/>
          </p:nvPr>
        </p:nvSpPr>
        <p:spPr>
          <a:xfrm>
            <a:off x="152400" y="0"/>
            <a:ext cx="8839200" cy="6858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2800"/>
              <a:buFont typeface="Arial"/>
              <a:buNone/>
            </a:pPr>
            <a:r>
              <a:rPr b="1" lang="en-US" sz="2800">
                <a:latin typeface="Arial"/>
                <a:ea typeface="Arial"/>
                <a:cs typeface="Arial"/>
                <a:sym typeface="Arial"/>
              </a:rPr>
              <a:t>Description of Baseline Environment</a:t>
            </a:r>
            <a:endParaRPr b="1" sz="2800" u="sng"/>
          </a:p>
        </p:txBody>
      </p:sp>
      <p:sp>
        <p:nvSpPr>
          <p:cNvPr id="414" name="Google Shape;414;p5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15" name="Google Shape;415;p51"/>
          <p:cNvSpPr/>
          <p:nvPr/>
        </p:nvSpPr>
        <p:spPr>
          <a:xfrm>
            <a:off x="323528" y="741362"/>
            <a:ext cx="8591872" cy="6100388"/>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Meteorology</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Ambient Air Quality</a:t>
            </a:r>
            <a:endParaRPr b="1" i="0" sz="800" u="none" cap="none" strike="noStrike">
              <a:solidFill>
                <a:schemeClr val="dk1"/>
              </a:solidFill>
              <a:latin typeface="Arial"/>
              <a:ea typeface="Arial"/>
              <a:cs typeface="Arial"/>
              <a:sym typeface="Arial"/>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Ambient Noise Quality</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Groundwater Quality</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Surface Water Quality</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Soil Quality</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Flora and Fauna</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Geology &amp; Hydrogeology</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Land Use</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Demography </a:t>
            </a:r>
            <a:endParaRPr/>
          </a:p>
          <a:p>
            <a:pPr indent="-342900" lvl="0" marL="342900" marR="0" rtl="0" algn="just">
              <a:lnSpc>
                <a:spcPct val="150000"/>
              </a:lnSpc>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Socioeconomics</a:t>
            </a:r>
            <a:endParaRPr/>
          </a:p>
          <a:p>
            <a:pPr indent="0" lvl="0" marL="0" marR="0" rtl="0" algn="just">
              <a:lnSpc>
                <a:spcPct val="150000"/>
              </a:lnSpc>
              <a:spcBef>
                <a:spcPts val="0"/>
              </a:spcBef>
              <a:spcAft>
                <a:spcPts val="0"/>
              </a:spcAft>
              <a:buNone/>
            </a:pPr>
            <a:r>
              <a:t/>
            </a:r>
            <a:endParaRPr b="1" i="0" sz="105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Description of baseline environment is important for recommending mitigation measures, delineation monitoring plan, management plan and budget. </a:t>
            </a:r>
            <a:endParaRPr/>
          </a:p>
        </p:txBody>
      </p:sp>
      <p:sp>
        <p:nvSpPr>
          <p:cNvPr id="416" name="Google Shape;416;p5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rPr lang="en-US"/>
              <a:t>Power generation in India.</a:t>
            </a:r>
            <a:endParaRPr/>
          </a:p>
        </p:txBody>
      </p:sp>
      <p:pic>
        <p:nvPicPr>
          <p:cNvPr id="129" name="Google Shape;129;p16"/>
          <p:cNvPicPr preferRelativeResize="0"/>
          <p:nvPr>
            <p:ph idx="1" type="body"/>
          </p:nvPr>
        </p:nvPicPr>
        <p:blipFill rotWithShape="1">
          <a:blip r:embed="rId3">
            <a:alphaModFix/>
          </a:blip>
          <a:srcRect b="0" l="0" r="0" t="0"/>
          <a:stretch/>
        </p:blipFill>
        <p:spPr>
          <a:xfrm>
            <a:off x="152400" y="1447800"/>
            <a:ext cx="8763000" cy="5029200"/>
          </a:xfrm>
          <a:prstGeom prst="rect">
            <a:avLst/>
          </a:prstGeom>
          <a:noFill/>
          <a:ln>
            <a:noFill/>
          </a:ln>
        </p:spPr>
      </p:pic>
      <p:sp>
        <p:nvSpPr>
          <p:cNvPr id="130" name="Google Shape;130;p1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31" name="Google Shape;131;p16"/>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2"/>
          <p:cNvSpPr txBox="1"/>
          <p:nvPr>
            <p:ph type="title"/>
          </p:nvPr>
        </p:nvSpPr>
        <p:spPr>
          <a:xfrm>
            <a:off x="457200" y="260648"/>
            <a:ext cx="8229600" cy="576064"/>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Clr>
                <a:srgbClr val="002060"/>
              </a:buClr>
              <a:buSzPts val="2800"/>
              <a:buFont typeface="Book Antiqua"/>
              <a:buNone/>
            </a:pPr>
            <a:r>
              <a:rPr b="1" lang="en-US" sz="2800">
                <a:solidFill>
                  <a:srgbClr val="002060"/>
                </a:solidFill>
                <a:latin typeface="Book Antiqua"/>
                <a:ea typeface="Book Antiqua"/>
                <a:cs typeface="Book Antiqua"/>
                <a:sym typeface="Book Antiqua"/>
              </a:rPr>
              <a:t>Standard EC conditions for TPP</a:t>
            </a:r>
            <a:endParaRPr/>
          </a:p>
        </p:txBody>
      </p:sp>
      <p:sp>
        <p:nvSpPr>
          <p:cNvPr id="422" name="Google Shape;422;p52"/>
          <p:cNvSpPr txBox="1"/>
          <p:nvPr>
            <p:ph idx="1" type="body"/>
          </p:nvPr>
        </p:nvSpPr>
        <p:spPr>
          <a:xfrm>
            <a:off x="179512" y="1348651"/>
            <a:ext cx="8686800" cy="5536733"/>
          </a:xfrm>
          <a:prstGeom prst="rect">
            <a:avLst/>
          </a:prstGeom>
          <a:noFill/>
          <a:ln>
            <a:noFill/>
          </a:ln>
        </p:spPr>
        <p:txBody>
          <a:bodyPr anchorCtr="0" anchor="t" bIns="45700" lIns="91425" spcFirstLastPara="1" rIns="91425" wrap="square" tIns="45700">
            <a:normAutofit fontScale="70000" lnSpcReduction="20000"/>
          </a:bodyPr>
          <a:lstStyle/>
          <a:p>
            <a:pPr indent="-457200" lvl="0" marL="457200" rtl="0" algn="l">
              <a:lnSpc>
                <a:spcPct val="120000"/>
              </a:lnSpc>
              <a:spcBef>
                <a:spcPts val="0"/>
              </a:spcBef>
              <a:spcAft>
                <a:spcPts val="0"/>
              </a:spcAft>
              <a:buSzPct val="85000"/>
              <a:buNone/>
            </a:pPr>
            <a:r>
              <a:rPr b="1" lang="en-US" sz="2300">
                <a:latin typeface="Arial"/>
                <a:ea typeface="Arial"/>
                <a:cs typeface="Arial"/>
                <a:sym typeface="Arial"/>
              </a:rPr>
              <a:t>MoEF &amp; CC vide OM dated 19.11.2018  issued standard conditions to be stipulated in EC for thermal power plants</a:t>
            </a:r>
            <a:endParaRPr/>
          </a:p>
          <a:p>
            <a:pPr indent="-457200" lvl="0" marL="457200" rtl="0" algn="l">
              <a:spcBef>
                <a:spcPts val="1180"/>
              </a:spcBef>
              <a:spcAft>
                <a:spcPts val="0"/>
              </a:spcAft>
              <a:buSzPct val="85000"/>
              <a:buNone/>
            </a:pPr>
            <a:r>
              <a:rPr b="1" lang="en-US" sz="2300">
                <a:latin typeface="Arial"/>
                <a:ea typeface="Arial"/>
                <a:cs typeface="Arial"/>
                <a:sym typeface="Arial"/>
              </a:rPr>
              <a:t>A.  </a:t>
            </a:r>
            <a:r>
              <a:rPr b="1" lang="en-US" sz="2300" u="sng">
                <a:latin typeface="Arial"/>
                <a:ea typeface="Arial"/>
                <a:cs typeface="Arial"/>
                <a:sym typeface="Arial"/>
              </a:rPr>
              <a:t>Statutory compliance:</a:t>
            </a:r>
            <a:endParaRPr/>
          </a:p>
          <a:p>
            <a:pPr indent="-274320" lvl="0" marL="274320" rtl="0" algn="just">
              <a:lnSpc>
                <a:spcPct val="120000"/>
              </a:lnSpc>
              <a:spcBef>
                <a:spcPts val="1180"/>
              </a:spcBef>
              <a:spcAft>
                <a:spcPts val="0"/>
              </a:spcAft>
              <a:buSzPct val="85000"/>
              <a:buFont typeface="Libre Franklin"/>
              <a:buAutoNum type="arabicPeriod"/>
            </a:pPr>
            <a:r>
              <a:rPr b="1" lang="en-US" sz="2300">
                <a:latin typeface="Arial"/>
                <a:ea typeface="Arial"/>
                <a:cs typeface="Arial"/>
                <a:sym typeface="Arial"/>
              </a:rPr>
              <a:t>Emission Standards for Thermal Power Plant as per Ministry’s Notification S.O.    3305(E) dated 7.12.2015, G.S.R.593(E) dated 28.06.2018 and as amended from time to time shall be complied.</a:t>
            </a:r>
            <a:endParaRPr/>
          </a:p>
          <a:p>
            <a:pPr indent="-187420" lvl="0" marL="274320" rtl="0" algn="just">
              <a:lnSpc>
                <a:spcPct val="120000"/>
              </a:lnSpc>
              <a:spcBef>
                <a:spcPts val="580"/>
              </a:spcBef>
              <a:spcAft>
                <a:spcPts val="0"/>
              </a:spcAft>
              <a:buSzPct val="85000"/>
              <a:buFont typeface="Libre Franklin"/>
              <a:buNone/>
            </a:pPr>
            <a:r>
              <a:t/>
            </a:r>
            <a:endParaRPr b="1" sz="2300">
              <a:latin typeface="Arial"/>
              <a:ea typeface="Arial"/>
              <a:cs typeface="Arial"/>
              <a:sym typeface="Arial"/>
            </a:endParaRPr>
          </a:p>
          <a:p>
            <a:pPr indent="-274320" lvl="0" marL="274320" rtl="0" algn="just">
              <a:lnSpc>
                <a:spcPct val="120000"/>
              </a:lnSpc>
              <a:spcBef>
                <a:spcPts val="580"/>
              </a:spcBef>
              <a:spcAft>
                <a:spcPts val="0"/>
              </a:spcAft>
              <a:buSzPct val="85000"/>
              <a:buFont typeface="Libre Franklin"/>
              <a:buAutoNum type="arabicPeriod"/>
            </a:pPr>
            <a:r>
              <a:rPr b="1" lang="en-US" sz="2300">
                <a:latin typeface="Arial"/>
                <a:ea typeface="Arial"/>
                <a:cs typeface="Arial"/>
                <a:sym typeface="Arial"/>
              </a:rPr>
              <a:t>Part C of schedule II of Municipal Solid Wastes Rules, 2016 dated 08.04.2016 as amended from time to time shall be complied for power plants based on Municipal Solid Waste.</a:t>
            </a:r>
            <a:endParaRPr/>
          </a:p>
          <a:p>
            <a:pPr indent="-187420" lvl="0" marL="274320" rtl="0" algn="just">
              <a:lnSpc>
                <a:spcPct val="120000"/>
              </a:lnSpc>
              <a:spcBef>
                <a:spcPts val="580"/>
              </a:spcBef>
              <a:spcAft>
                <a:spcPts val="0"/>
              </a:spcAft>
              <a:buSzPct val="85000"/>
              <a:buFont typeface="Libre Franklin"/>
              <a:buNone/>
            </a:pPr>
            <a:r>
              <a:t/>
            </a:r>
            <a:endParaRPr b="1" sz="2300">
              <a:latin typeface="Arial"/>
              <a:ea typeface="Arial"/>
              <a:cs typeface="Arial"/>
              <a:sym typeface="Arial"/>
            </a:endParaRPr>
          </a:p>
          <a:p>
            <a:pPr indent="-274320" lvl="0" marL="274320" rtl="0" algn="just">
              <a:lnSpc>
                <a:spcPct val="120000"/>
              </a:lnSpc>
              <a:spcBef>
                <a:spcPts val="580"/>
              </a:spcBef>
              <a:spcAft>
                <a:spcPts val="0"/>
              </a:spcAft>
              <a:buSzPct val="85000"/>
              <a:buFont typeface="Libre Franklin"/>
              <a:buAutoNum type="arabicPeriod"/>
            </a:pPr>
            <a:r>
              <a:rPr b="1" lang="en-US" sz="2300">
                <a:latin typeface="Arial"/>
                <a:ea typeface="Arial"/>
                <a:cs typeface="Arial"/>
                <a:sym typeface="Arial"/>
              </a:rPr>
              <a:t>MoEF&amp;CC Notifications G.S.R 02(E) dated 2.1.2014 as amended time to time regarding use of raw or blended or beneficiated/washed coal with as content not exceeding 34% shall be complied with, as applicable.</a:t>
            </a:r>
            <a:endParaRPr/>
          </a:p>
          <a:p>
            <a:pPr indent="-187420" lvl="0" marL="274320" rtl="0" algn="just">
              <a:lnSpc>
                <a:spcPct val="120000"/>
              </a:lnSpc>
              <a:spcBef>
                <a:spcPts val="580"/>
              </a:spcBef>
              <a:spcAft>
                <a:spcPts val="0"/>
              </a:spcAft>
              <a:buSzPct val="85000"/>
              <a:buFont typeface="Libre Franklin"/>
              <a:buNone/>
            </a:pPr>
            <a:r>
              <a:t/>
            </a:r>
            <a:endParaRPr b="1" sz="2300">
              <a:latin typeface="Arial"/>
              <a:ea typeface="Arial"/>
              <a:cs typeface="Arial"/>
              <a:sym typeface="Arial"/>
            </a:endParaRPr>
          </a:p>
          <a:p>
            <a:pPr indent="-274320" lvl="0" marL="274320" rtl="0" algn="just">
              <a:lnSpc>
                <a:spcPct val="120000"/>
              </a:lnSpc>
              <a:spcBef>
                <a:spcPts val="580"/>
              </a:spcBef>
              <a:spcAft>
                <a:spcPts val="0"/>
              </a:spcAft>
              <a:buSzPct val="85000"/>
              <a:buFont typeface="Libre Franklin"/>
              <a:buAutoNum type="arabicPeriod"/>
            </a:pPr>
            <a:r>
              <a:rPr b="1" lang="en-US" sz="2300">
                <a:latin typeface="Arial"/>
                <a:ea typeface="Arial"/>
                <a:cs typeface="Arial"/>
                <a:sym typeface="Arial"/>
              </a:rPr>
              <a:t>MoEF&amp;CC Notifications on Fly Ash Utilization S.O. 763(E) dated 14.09.1999, S.O. 979(E) dated 27.08.2003, S.O. 2804(E) dated 3.11.2009, S.O. 254(E) dated 25.01.2016 as amended from time to time shall be complied </a:t>
            </a:r>
            <a:endParaRPr/>
          </a:p>
        </p:txBody>
      </p:sp>
      <p:sp>
        <p:nvSpPr>
          <p:cNvPr id="423" name="Google Shape;423;p5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24" name="Google Shape;424;p5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3"/>
          <p:cNvSpPr txBox="1"/>
          <p:nvPr>
            <p:ph type="title"/>
          </p:nvPr>
        </p:nvSpPr>
        <p:spPr>
          <a:xfrm>
            <a:off x="457200" y="260648"/>
            <a:ext cx="8229600" cy="576064"/>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Clr>
                <a:srgbClr val="002060"/>
              </a:buClr>
              <a:buSzPts val="2800"/>
              <a:buFont typeface="Book Antiqua"/>
              <a:buNone/>
            </a:pPr>
            <a:r>
              <a:rPr b="1" lang="en-US" sz="2800">
                <a:solidFill>
                  <a:srgbClr val="002060"/>
                </a:solidFill>
                <a:latin typeface="Book Antiqua"/>
                <a:ea typeface="Book Antiqua"/>
                <a:cs typeface="Book Antiqua"/>
                <a:sym typeface="Book Antiqua"/>
              </a:rPr>
              <a:t>Standard EC conditions for TPP</a:t>
            </a:r>
            <a:endParaRPr/>
          </a:p>
        </p:txBody>
      </p:sp>
      <p:sp>
        <p:nvSpPr>
          <p:cNvPr id="430" name="Google Shape;430;p53"/>
          <p:cNvSpPr txBox="1"/>
          <p:nvPr>
            <p:ph idx="1" type="body"/>
          </p:nvPr>
        </p:nvSpPr>
        <p:spPr>
          <a:xfrm>
            <a:off x="323528" y="1284348"/>
            <a:ext cx="8640960" cy="4448908"/>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1530"/>
              <a:buFont typeface="Libre Franklin"/>
              <a:buAutoNum type="arabicPeriod" startAt="5"/>
            </a:pPr>
            <a:r>
              <a:rPr b="1" lang="en-US" sz="1800">
                <a:latin typeface="Arial"/>
                <a:ea typeface="Arial"/>
                <a:cs typeface="Arial"/>
                <a:sym typeface="Arial"/>
              </a:rPr>
              <a:t>Thermal Power Plants other than the power plants located on coast and using sea water for cooling purposes, shall achieve specific water consumption of 3 m</a:t>
            </a:r>
            <a:r>
              <a:rPr b="1" baseline="30000" lang="en-US" sz="1800">
                <a:latin typeface="Arial"/>
                <a:ea typeface="Arial"/>
                <a:cs typeface="Arial"/>
                <a:sym typeface="Arial"/>
              </a:rPr>
              <a:t>3</a:t>
            </a:r>
            <a:r>
              <a:rPr b="1" lang="en-US" sz="1800">
                <a:latin typeface="Arial"/>
                <a:ea typeface="Arial"/>
                <a:cs typeface="Arial"/>
                <a:sym typeface="Arial"/>
              </a:rPr>
              <a:t>/MWh and Zero effluent discharge.</a:t>
            </a:r>
            <a:endParaRPr/>
          </a:p>
          <a:p>
            <a:pPr indent="-177165" lvl="0" marL="274320" rtl="0" algn="just">
              <a:spcBef>
                <a:spcPts val="580"/>
              </a:spcBef>
              <a:spcAft>
                <a:spcPts val="0"/>
              </a:spcAft>
              <a:buSzPts val="1530"/>
              <a:buFont typeface="Libre Franklin"/>
              <a:buNone/>
            </a:pPr>
            <a:r>
              <a:t/>
            </a:r>
            <a:endParaRPr b="1" sz="1800">
              <a:latin typeface="Arial"/>
              <a:ea typeface="Arial"/>
              <a:cs typeface="Arial"/>
              <a:sym typeface="Arial"/>
            </a:endParaRPr>
          </a:p>
          <a:p>
            <a:pPr indent="-274320" lvl="0" marL="274320" rtl="0" algn="just">
              <a:spcBef>
                <a:spcPts val="580"/>
              </a:spcBef>
              <a:spcAft>
                <a:spcPts val="0"/>
              </a:spcAft>
              <a:buSzPts val="1530"/>
              <a:buFont typeface="Libre Franklin"/>
              <a:buAutoNum type="arabicPeriod" startAt="5"/>
            </a:pPr>
            <a:r>
              <a:rPr b="1" lang="en-US" sz="1800">
                <a:latin typeface="Arial"/>
                <a:ea typeface="Arial"/>
                <a:cs typeface="Arial"/>
                <a:sym typeface="Arial"/>
              </a:rPr>
              <a:t>The recommendation from Standing Committee of NBWL under the Wildlife (Protection) Act, 1972 should be obtained, if applicable. </a:t>
            </a:r>
            <a:endParaRPr/>
          </a:p>
          <a:p>
            <a:pPr indent="-177165" lvl="0" marL="274320" rtl="0" algn="just">
              <a:spcBef>
                <a:spcPts val="580"/>
              </a:spcBef>
              <a:spcAft>
                <a:spcPts val="0"/>
              </a:spcAft>
              <a:buSzPts val="1530"/>
              <a:buFont typeface="Libre Franklin"/>
              <a:buNone/>
            </a:pPr>
            <a:r>
              <a:t/>
            </a:r>
            <a:endParaRPr b="1" sz="1800">
              <a:latin typeface="Arial"/>
              <a:ea typeface="Arial"/>
              <a:cs typeface="Arial"/>
              <a:sym typeface="Arial"/>
            </a:endParaRPr>
          </a:p>
          <a:p>
            <a:pPr indent="-274320" lvl="0" marL="274320" rtl="0" algn="just">
              <a:spcBef>
                <a:spcPts val="580"/>
              </a:spcBef>
              <a:spcAft>
                <a:spcPts val="0"/>
              </a:spcAft>
              <a:buSzPts val="1530"/>
              <a:buFont typeface="Libre Franklin"/>
              <a:buAutoNum type="arabicPeriod" startAt="5"/>
            </a:pPr>
            <a:r>
              <a:rPr b="1" lang="en-US" sz="1800">
                <a:latin typeface="Arial"/>
                <a:ea typeface="Arial"/>
                <a:cs typeface="Arial"/>
                <a:sym typeface="Arial"/>
              </a:rPr>
              <a:t>No Objection Certificate from Ministry of Civil Aviation be obtained for installation of requisite chimney height and its sitting criteria for height clearance.</a:t>
            </a:r>
            <a:endParaRPr/>
          </a:p>
          <a:p>
            <a:pPr indent="-177165" lvl="0" marL="274320" rtl="0" algn="just">
              <a:spcBef>
                <a:spcPts val="580"/>
              </a:spcBef>
              <a:spcAft>
                <a:spcPts val="0"/>
              </a:spcAft>
              <a:buSzPts val="1530"/>
              <a:buFont typeface="Libre Franklin"/>
              <a:buNone/>
            </a:pPr>
            <a:r>
              <a:t/>
            </a:r>
            <a:endParaRPr b="1" sz="1800">
              <a:latin typeface="Arial"/>
              <a:ea typeface="Arial"/>
              <a:cs typeface="Arial"/>
              <a:sym typeface="Arial"/>
            </a:endParaRPr>
          </a:p>
          <a:p>
            <a:pPr indent="-274320" lvl="0" marL="274320" rtl="0" algn="just">
              <a:spcBef>
                <a:spcPts val="580"/>
              </a:spcBef>
              <a:spcAft>
                <a:spcPts val="0"/>
              </a:spcAft>
              <a:buSzPts val="1530"/>
              <a:buFont typeface="Libre Franklin"/>
              <a:buAutoNum type="arabicPeriod" startAt="5"/>
            </a:pPr>
            <a:r>
              <a:rPr b="1" lang="en-US" sz="1800">
                <a:latin typeface="Arial"/>
                <a:ea typeface="Arial"/>
                <a:cs typeface="Arial"/>
                <a:sym typeface="Arial"/>
              </a:rPr>
              <a:t>Groundwater shall not be drawn during construction of the project. In case, groundwater is drawn during construction, necessary permission be obtained from CGWA.</a:t>
            </a:r>
            <a:endParaRPr/>
          </a:p>
          <a:p>
            <a:pPr indent="-80010" lvl="0" marL="274320" rtl="0" algn="l">
              <a:spcBef>
                <a:spcPts val="580"/>
              </a:spcBef>
              <a:spcAft>
                <a:spcPts val="0"/>
              </a:spcAft>
              <a:buSzPts val="3060"/>
              <a:buNone/>
            </a:pPr>
            <a:r>
              <a:t/>
            </a:r>
            <a:endParaRPr b="1" sz="3600"/>
          </a:p>
        </p:txBody>
      </p:sp>
      <p:sp>
        <p:nvSpPr>
          <p:cNvPr id="431" name="Google Shape;431;p5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32" name="Google Shape;432;p5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4"/>
          <p:cNvSpPr txBox="1"/>
          <p:nvPr>
            <p:ph type="title"/>
          </p:nvPr>
        </p:nvSpPr>
        <p:spPr>
          <a:xfrm>
            <a:off x="457200" y="260648"/>
            <a:ext cx="8229600" cy="576064"/>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Clr>
                <a:srgbClr val="002060"/>
              </a:buClr>
              <a:buSzPts val="2800"/>
              <a:buFont typeface="Book Antiqua"/>
              <a:buNone/>
            </a:pPr>
            <a:r>
              <a:rPr b="1" lang="en-US" sz="2800">
                <a:solidFill>
                  <a:srgbClr val="002060"/>
                </a:solidFill>
                <a:latin typeface="Book Antiqua"/>
                <a:ea typeface="Book Antiqua"/>
                <a:cs typeface="Book Antiqua"/>
                <a:sym typeface="Book Antiqua"/>
              </a:rPr>
              <a:t>Standard EC conditions for TPP</a:t>
            </a:r>
            <a:endParaRPr/>
          </a:p>
        </p:txBody>
      </p:sp>
      <p:sp>
        <p:nvSpPr>
          <p:cNvPr id="438" name="Google Shape;438;p54"/>
          <p:cNvSpPr txBox="1"/>
          <p:nvPr>
            <p:ph idx="1" type="body"/>
          </p:nvPr>
        </p:nvSpPr>
        <p:spPr>
          <a:xfrm>
            <a:off x="323528" y="1279301"/>
            <a:ext cx="8640960" cy="481399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spcBef>
                <a:spcPts val="0"/>
              </a:spcBef>
              <a:spcAft>
                <a:spcPts val="0"/>
              </a:spcAft>
              <a:buSzPct val="85000"/>
              <a:buNone/>
            </a:pPr>
            <a:r>
              <a:rPr b="1" lang="en-US" sz="1800">
                <a:latin typeface="Arial"/>
                <a:ea typeface="Arial"/>
                <a:cs typeface="Arial"/>
                <a:sym typeface="Arial"/>
              </a:rPr>
              <a:t>Human Health</a:t>
            </a:r>
            <a:endParaRPr/>
          </a:p>
          <a:p>
            <a:pPr indent="-184451" lvl="0" marL="274320" rtl="0" algn="just">
              <a:spcBef>
                <a:spcPts val="580"/>
              </a:spcBef>
              <a:spcAft>
                <a:spcPts val="0"/>
              </a:spcAft>
              <a:buSzPct val="85000"/>
              <a:buFont typeface="Libre Franklin"/>
              <a:buNone/>
            </a:pPr>
            <a:r>
              <a:t/>
            </a:r>
            <a:endParaRPr b="1" sz="1800">
              <a:latin typeface="Arial"/>
              <a:ea typeface="Arial"/>
              <a:cs typeface="Arial"/>
              <a:sym typeface="Arial"/>
            </a:endParaRPr>
          </a:p>
          <a:p>
            <a:pPr indent="-274320" lvl="0" marL="274320" rtl="0" algn="just">
              <a:spcBef>
                <a:spcPts val="580"/>
              </a:spcBef>
              <a:spcAft>
                <a:spcPts val="0"/>
              </a:spcAft>
              <a:buSzPct val="85000"/>
              <a:buFont typeface="Libre Franklin"/>
              <a:buAutoNum type="arabicPeriod"/>
            </a:pPr>
            <a:r>
              <a:rPr b="1" lang="en-US" sz="1800">
                <a:latin typeface="Arial"/>
                <a:ea typeface="Arial"/>
                <a:cs typeface="Arial"/>
                <a:sym typeface="Arial"/>
              </a:rPr>
              <a:t>Bi-annual Health check-up of all the workers is to be conducted. They study shall take into account of chronic exposure to noise which may lead to adverse effected like increase in heart rate and blood pressure, hypertension and peripheral vasoconstriction and thus increased peripheral vascular resistance. Similarly, the study shall also assess the health impacts due to air polluting agents.</a:t>
            </a:r>
            <a:endParaRPr/>
          </a:p>
          <a:p>
            <a:pPr indent="-184451" lvl="0" marL="274320" rtl="0" algn="just">
              <a:spcBef>
                <a:spcPts val="580"/>
              </a:spcBef>
              <a:spcAft>
                <a:spcPts val="0"/>
              </a:spcAft>
              <a:buSzPct val="85000"/>
              <a:buFont typeface="Libre Franklin"/>
              <a:buNone/>
            </a:pPr>
            <a:r>
              <a:t/>
            </a:r>
            <a:endParaRPr b="1" sz="1800">
              <a:latin typeface="Arial"/>
              <a:ea typeface="Arial"/>
              <a:cs typeface="Arial"/>
              <a:sym typeface="Arial"/>
            </a:endParaRPr>
          </a:p>
          <a:p>
            <a:pPr indent="-274320" lvl="0" marL="274320" rtl="0" algn="just">
              <a:spcBef>
                <a:spcPts val="580"/>
              </a:spcBef>
              <a:spcAft>
                <a:spcPts val="0"/>
              </a:spcAft>
              <a:buSzPct val="85000"/>
              <a:buFont typeface="Libre Franklin"/>
              <a:buAutoNum type="arabicPeriod"/>
            </a:pPr>
            <a:r>
              <a:rPr b="1" lang="en-US" sz="1800">
                <a:latin typeface="Arial"/>
                <a:ea typeface="Arial"/>
                <a:cs typeface="Arial"/>
                <a:sym typeface="Arial"/>
              </a:rPr>
              <a:t>Baseline health status within study area shall be assessed and report be prepared. Mitigation measures should be taken to address the endemic diseases.</a:t>
            </a:r>
            <a:endParaRPr/>
          </a:p>
          <a:p>
            <a:pPr indent="-184451" lvl="0" marL="274320" rtl="0" algn="just">
              <a:spcBef>
                <a:spcPts val="580"/>
              </a:spcBef>
              <a:spcAft>
                <a:spcPts val="0"/>
              </a:spcAft>
              <a:buSzPct val="85000"/>
              <a:buFont typeface="Libre Franklin"/>
              <a:buNone/>
            </a:pPr>
            <a:r>
              <a:t/>
            </a:r>
            <a:endParaRPr b="1" sz="1800">
              <a:latin typeface="Arial"/>
              <a:ea typeface="Arial"/>
              <a:cs typeface="Arial"/>
              <a:sym typeface="Arial"/>
            </a:endParaRPr>
          </a:p>
          <a:p>
            <a:pPr indent="-274320" lvl="0" marL="274320" rtl="0" algn="just">
              <a:spcBef>
                <a:spcPts val="580"/>
              </a:spcBef>
              <a:spcAft>
                <a:spcPts val="0"/>
              </a:spcAft>
              <a:buSzPct val="85000"/>
              <a:buFont typeface="Libre Franklin"/>
              <a:buAutoNum type="arabicPeriod"/>
            </a:pPr>
            <a:r>
              <a:rPr b="1" lang="en-US" sz="1800">
                <a:latin typeface="Arial"/>
                <a:ea typeface="Arial"/>
                <a:cs typeface="Arial"/>
                <a:sym typeface="Arial"/>
              </a:rPr>
              <a:t>Impact of operation of power plant on agricultural crops, large water bodies (as applicable) once in two years by engaging an institute of repute. The study shall also include impact due to heavy metals associated with emission from power plants.</a:t>
            </a:r>
            <a:endParaRPr/>
          </a:p>
          <a:p>
            <a:pPr indent="-184451" lvl="0" marL="274320" rtl="0" algn="just">
              <a:spcBef>
                <a:spcPts val="580"/>
              </a:spcBef>
              <a:spcAft>
                <a:spcPts val="0"/>
              </a:spcAft>
              <a:buSzPct val="85000"/>
              <a:buFont typeface="Libre Franklin"/>
              <a:buNone/>
            </a:pPr>
            <a:r>
              <a:t/>
            </a:r>
            <a:endParaRPr b="1" sz="1800">
              <a:latin typeface="Arial"/>
              <a:ea typeface="Arial"/>
              <a:cs typeface="Arial"/>
              <a:sym typeface="Arial"/>
            </a:endParaRPr>
          </a:p>
          <a:p>
            <a:pPr indent="-274320" lvl="0" marL="274320" rtl="0" algn="just">
              <a:spcBef>
                <a:spcPts val="580"/>
              </a:spcBef>
              <a:spcAft>
                <a:spcPts val="0"/>
              </a:spcAft>
              <a:buSzPct val="85000"/>
              <a:buFont typeface="Libre Franklin"/>
              <a:buAutoNum type="arabicPeriod"/>
            </a:pPr>
            <a:r>
              <a:rPr b="1" lang="en-US" sz="1800">
                <a:latin typeface="Arial"/>
                <a:ea typeface="Arial"/>
                <a:cs typeface="Arial"/>
                <a:sym typeface="Arial"/>
              </a:rPr>
              <a:t>Sewage Treatment Plant shall be provided for domestic wastewater. </a:t>
            </a:r>
            <a:endParaRPr/>
          </a:p>
          <a:p>
            <a:pPr indent="-144510" lvl="0" marL="274320" rtl="0" algn="l">
              <a:spcBef>
                <a:spcPts val="580"/>
              </a:spcBef>
              <a:spcAft>
                <a:spcPts val="0"/>
              </a:spcAft>
              <a:buSzPct val="85000"/>
              <a:buNone/>
            </a:pPr>
            <a:r>
              <a:t/>
            </a:r>
            <a:endParaRPr/>
          </a:p>
        </p:txBody>
      </p:sp>
      <p:sp>
        <p:nvSpPr>
          <p:cNvPr id="439" name="Google Shape;439;p5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40" name="Google Shape;440;p5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5"/>
          <p:cNvSpPr txBox="1"/>
          <p:nvPr>
            <p:ph type="title"/>
          </p:nvPr>
        </p:nvSpPr>
        <p:spPr>
          <a:xfrm>
            <a:off x="457200" y="260648"/>
            <a:ext cx="8229600" cy="576064"/>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Clr>
                <a:srgbClr val="002060"/>
              </a:buClr>
              <a:buSzPts val="2800"/>
              <a:buFont typeface="Book Antiqua"/>
              <a:buNone/>
            </a:pPr>
            <a:r>
              <a:rPr b="1" lang="en-US" sz="2800">
                <a:solidFill>
                  <a:srgbClr val="002060"/>
                </a:solidFill>
                <a:latin typeface="Book Antiqua"/>
                <a:ea typeface="Book Antiqua"/>
                <a:cs typeface="Book Antiqua"/>
                <a:sym typeface="Book Antiqua"/>
              </a:rPr>
              <a:t>Standard EC conditions for TPP</a:t>
            </a:r>
            <a:endParaRPr/>
          </a:p>
        </p:txBody>
      </p:sp>
      <p:sp>
        <p:nvSpPr>
          <p:cNvPr id="446" name="Google Shape;446;p55"/>
          <p:cNvSpPr txBox="1"/>
          <p:nvPr>
            <p:ph idx="1" type="body"/>
          </p:nvPr>
        </p:nvSpPr>
        <p:spPr>
          <a:xfrm>
            <a:off x="179512" y="1371600"/>
            <a:ext cx="8784976" cy="4754563"/>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85000"/>
              <a:buChar char="⚫"/>
            </a:pPr>
            <a:r>
              <a:rPr b="1" lang="en-US" sz="1800">
                <a:latin typeface="Arial"/>
                <a:ea typeface="Arial"/>
                <a:cs typeface="Arial"/>
                <a:sym typeface="Arial"/>
              </a:rPr>
              <a:t>Air Quality and Management</a:t>
            </a:r>
            <a:endParaRPr/>
          </a:p>
          <a:p>
            <a:pPr indent="-228599" lvl="1" marL="548640" rtl="0" algn="l">
              <a:spcBef>
                <a:spcPts val="370"/>
              </a:spcBef>
              <a:spcAft>
                <a:spcPts val="0"/>
              </a:spcAft>
              <a:buSzPct val="85000"/>
              <a:buChar char="⚫"/>
            </a:pPr>
            <a:r>
              <a:rPr b="1" lang="en-US" sz="1800">
                <a:latin typeface="Arial"/>
                <a:ea typeface="Arial"/>
                <a:cs typeface="Arial"/>
                <a:sym typeface="Arial"/>
              </a:rPr>
              <a:t>FGD installation to meet SO</a:t>
            </a:r>
            <a:r>
              <a:rPr b="1" baseline="-25000" lang="en-US" sz="1800">
                <a:latin typeface="Arial"/>
                <a:ea typeface="Arial"/>
                <a:cs typeface="Arial"/>
                <a:sym typeface="Arial"/>
              </a:rPr>
              <a:t>2 </a:t>
            </a:r>
            <a:r>
              <a:rPr b="1" lang="en-US" sz="1800">
                <a:latin typeface="Arial"/>
                <a:ea typeface="Arial"/>
                <a:cs typeface="Arial"/>
                <a:sym typeface="Arial"/>
              </a:rPr>
              <a:t>emission limit of 100 mg/Nm</a:t>
            </a:r>
            <a:r>
              <a:rPr b="1" baseline="30000" lang="en-US" sz="1800">
                <a:latin typeface="Arial"/>
                <a:ea typeface="Arial"/>
                <a:cs typeface="Arial"/>
                <a:sym typeface="Arial"/>
              </a:rPr>
              <a:t>3</a:t>
            </a:r>
            <a:endParaRPr/>
          </a:p>
          <a:p>
            <a:pPr indent="-228599" lvl="1" marL="548640" rtl="0" algn="l">
              <a:spcBef>
                <a:spcPts val="370"/>
              </a:spcBef>
              <a:spcAft>
                <a:spcPts val="0"/>
              </a:spcAft>
              <a:buSzPct val="85000"/>
              <a:buChar char="⚫"/>
            </a:pPr>
            <a:r>
              <a:rPr b="1" lang="en-US" sz="1800">
                <a:latin typeface="Arial"/>
                <a:ea typeface="Arial"/>
                <a:cs typeface="Arial"/>
                <a:sym typeface="Arial"/>
              </a:rPr>
              <a:t>Installation of SCR/SNCR and LNB with OFA to meet NOx emission limit of 100 mg/Nm</a:t>
            </a:r>
            <a:r>
              <a:rPr b="1" baseline="30000" lang="en-US" sz="1800">
                <a:latin typeface="Arial"/>
                <a:ea typeface="Arial"/>
                <a:cs typeface="Arial"/>
                <a:sym typeface="Arial"/>
              </a:rPr>
              <a:t>3</a:t>
            </a:r>
            <a:endParaRPr/>
          </a:p>
          <a:p>
            <a:pPr indent="-228599" lvl="1" marL="548640" rtl="0" algn="l">
              <a:spcBef>
                <a:spcPts val="370"/>
              </a:spcBef>
              <a:spcAft>
                <a:spcPts val="0"/>
              </a:spcAft>
              <a:buSzPct val="85000"/>
              <a:buChar char="⚫"/>
            </a:pPr>
            <a:r>
              <a:rPr b="1" lang="en-US" sz="1800">
                <a:latin typeface="Arial"/>
                <a:ea typeface="Arial"/>
                <a:cs typeface="Arial"/>
                <a:sym typeface="Arial"/>
              </a:rPr>
              <a:t>ESP/Bag House to ensure  compliance of PM emission limit of 30 mg/Nm</a:t>
            </a:r>
            <a:r>
              <a:rPr b="1" baseline="30000" lang="en-US" sz="1800">
                <a:latin typeface="Arial"/>
                <a:ea typeface="Arial"/>
                <a:cs typeface="Arial"/>
                <a:sym typeface="Arial"/>
              </a:rPr>
              <a:t>3</a:t>
            </a:r>
            <a:endParaRPr/>
          </a:p>
          <a:p>
            <a:pPr indent="-184451" lvl="0" marL="274320" rtl="0" algn="l">
              <a:spcBef>
                <a:spcPts val="580"/>
              </a:spcBef>
              <a:spcAft>
                <a:spcPts val="0"/>
              </a:spcAft>
              <a:buSzPct val="85000"/>
              <a:buNone/>
            </a:pPr>
            <a:r>
              <a:t/>
            </a:r>
            <a:endParaRPr b="1" sz="1800">
              <a:latin typeface="Arial"/>
              <a:ea typeface="Arial"/>
              <a:cs typeface="Arial"/>
              <a:sym typeface="Arial"/>
            </a:endParaRPr>
          </a:p>
          <a:p>
            <a:pPr indent="-274320" lvl="0" marL="274320" rtl="0" algn="l">
              <a:spcBef>
                <a:spcPts val="580"/>
              </a:spcBef>
              <a:spcAft>
                <a:spcPts val="0"/>
              </a:spcAft>
              <a:buSzPct val="85000"/>
              <a:buChar char="⚫"/>
            </a:pPr>
            <a:r>
              <a:rPr b="1" lang="en-US" sz="1800">
                <a:latin typeface="Arial"/>
                <a:ea typeface="Arial"/>
                <a:cs typeface="Arial"/>
                <a:sym typeface="Arial"/>
              </a:rPr>
              <a:t>Noise pollution and control measures</a:t>
            </a:r>
            <a:endParaRPr/>
          </a:p>
          <a:p>
            <a:pPr indent="-228599" lvl="1" marL="548640" rtl="0" algn="l">
              <a:spcBef>
                <a:spcPts val="370"/>
              </a:spcBef>
              <a:spcAft>
                <a:spcPts val="0"/>
              </a:spcAft>
              <a:buSzPct val="85000"/>
              <a:buChar char="⚫"/>
            </a:pPr>
            <a:r>
              <a:rPr b="1" lang="en-US" sz="1800">
                <a:latin typeface="Arial"/>
                <a:ea typeface="Arial"/>
                <a:cs typeface="Arial"/>
                <a:sym typeface="Arial"/>
              </a:rPr>
              <a:t>Periodical medical examination on hearing loss for all the workers and maintain audiometric record and for treatment of any hearing loss</a:t>
            </a:r>
            <a:endParaRPr/>
          </a:p>
          <a:p>
            <a:pPr indent="-184451" lvl="0" marL="274320" rtl="0" algn="l">
              <a:spcBef>
                <a:spcPts val="580"/>
              </a:spcBef>
              <a:spcAft>
                <a:spcPts val="0"/>
              </a:spcAft>
              <a:buSzPct val="85000"/>
              <a:buNone/>
            </a:pPr>
            <a:r>
              <a:t/>
            </a:r>
            <a:endParaRPr b="1" sz="1800">
              <a:latin typeface="Arial"/>
              <a:ea typeface="Arial"/>
              <a:cs typeface="Arial"/>
              <a:sym typeface="Arial"/>
            </a:endParaRPr>
          </a:p>
          <a:p>
            <a:pPr indent="-274320" lvl="0" marL="274320" rtl="0" algn="l">
              <a:spcBef>
                <a:spcPts val="580"/>
              </a:spcBef>
              <a:spcAft>
                <a:spcPts val="0"/>
              </a:spcAft>
              <a:buSzPct val="85000"/>
              <a:buChar char="⚫"/>
            </a:pPr>
            <a:r>
              <a:rPr b="1" lang="en-US" sz="1800">
                <a:latin typeface="Arial"/>
                <a:ea typeface="Arial"/>
                <a:cs typeface="Arial"/>
                <a:sym typeface="Arial"/>
              </a:rPr>
              <a:t>Water quality monitoring and management</a:t>
            </a:r>
            <a:endParaRPr/>
          </a:p>
          <a:p>
            <a:pPr indent="-228599" lvl="1" marL="548640" rtl="0" algn="l">
              <a:spcBef>
                <a:spcPts val="370"/>
              </a:spcBef>
              <a:spcAft>
                <a:spcPts val="0"/>
              </a:spcAft>
              <a:buSzPct val="85000"/>
              <a:buChar char="⚫"/>
            </a:pPr>
            <a:r>
              <a:rPr b="1" lang="en-US" sz="1800">
                <a:latin typeface="Arial"/>
                <a:ea typeface="Arial"/>
                <a:cs typeface="Arial"/>
                <a:sym typeface="Arial"/>
              </a:rPr>
              <a:t>COC  5 and above to achieve water consumption limit of 3 m</a:t>
            </a:r>
            <a:r>
              <a:rPr b="1" baseline="30000" lang="en-US" sz="1800">
                <a:latin typeface="Arial"/>
                <a:ea typeface="Arial"/>
                <a:cs typeface="Arial"/>
                <a:sym typeface="Arial"/>
              </a:rPr>
              <a:t>3</a:t>
            </a:r>
            <a:r>
              <a:rPr b="1" lang="en-US" sz="1800">
                <a:latin typeface="Arial"/>
                <a:ea typeface="Arial"/>
                <a:cs typeface="Arial"/>
                <a:sym typeface="Arial"/>
              </a:rPr>
              <a:t>/MWh for plants using fresh water</a:t>
            </a:r>
            <a:endParaRPr/>
          </a:p>
          <a:p>
            <a:pPr indent="-228599" lvl="1" marL="548640" rtl="0" algn="l">
              <a:spcBef>
                <a:spcPts val="370"/>
              </a:spcBef>
              <a:spcAft>
                <a:spcPts val="0"/>
              </a:spcAft>
              <a:buSzPct val="85000"/>
              <a:buChar char="⚫"/>
            </a:pPr>
            <a:r>
              <a:rPr b="1" lang="en-US" sz="1800">
                <a:latin typeface="Arial"/>
                <a:ea typeface="Arial"/>
                <a:cs typeface="Arial"/>
                <a:sym typeface="Arial"/>
              </a:rPr>
              <a:t>COC 1.5 and above for plants using  sea water </a:t>
            </a:r>
            <a:endParaRPr/>
          </a:p>
          <a:p>
            <a:pPr indent="-228599" lvl="1" marL="548640" rtl="0" algn="l">
              <a:spcBef>
                <a:spcPts val="370"/>
              </a:spcBef>
              <a:spcAft>
                <a:spcPts val="0"/>
              </a:spcAft>
              <a:buSzPct val="85000"/>
              <a:buChar char="⚫"/>
            </a:pPr>
            <a:r>
              <a:rPr b="1" lang="en-US" sz="1800">
                <a:latin typeface="Arial"/>
                <a:ea typeface="Arial"/>
                <a:cs typeface="Arial"/>
                <a:sym typeface="Arial"/>
              </a:rPr>
              <a:t>Minimum 15%  of the average flow of 120 consecutive leanest days should be maintained for environmental flow in the river after water withdrawal</a:t>
            </a:r>
            <a:endParaRPr sz="1600">
              <a:solidFill>
                <a:srgbClr val="C00000"/>
              </a:solidFill>
              <a:latin typeface="Book Antiqua"/>
              <a:ea typeface="Book Antiqua"/>
              <a:cs typeface="Book Antiqua"/>
              <a:sym typeface="Book Antiqua"/>
            </a:endParaRPr>
          </a:p>
          <a:p>
            <a:pPr indent="-148716" lvl="1" marL="548640" rtl="0" algn="l">
              <a:spcBef>
                <a:spcPts val="370"/>
              </a:spcBef>
              <a:spcAft>
                <a:spcPts val="0"/>
              </a:spcAft>
              <a:buSzPct val="85000"/>
              <a:buNone/>
            </a:pPr>
            <a:r>
              <a:t/>
            </a:r>
            <a:endParaRPr sz="1600">
              <a:solidFill>
                <a:srgbClr val="002060"/>
              </a:solidFill>
              <a:latin typeface="Book Antiqua"/>
              <a:ea typeface="Book Antiqua"/>
              <a:cs typeface="Book Antiqua"/>
              <a:sym typeface="Book Antiqua"/>
            </a:endParaRPr>
          </a:p>
        </p:txBody>
      </p:sp>
      <p:sp>
        <p:nvSpPr>
          <p:cNvPr id="447" name="Google Shape;447;p5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48" name="Google Shape;448;p5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6"/>
          <p:cNvSpPr txBox="1"/>
          <p:nvPr>
            <p:ph type="title"/>
          </p:nvPr>
        </p:nvSpPr>
        <p:spPr>
          <a:xfrm>
            <a:off x="457200" y="260648"/>
            <a:ext cx="8229600" cy="576064"/>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Clr>
                <a:srgbClr val="002060"/>
              </a:buClr>
              <a:buSzPts val="2800"/>
              <a:buFont typeface="Book Antiqua"/>
              <a:buNone/>
            </a:pPr>
            <a:r>
              <a:rPr b="1" lang="en-US" sz="2800">
                <a:solidFill>
                  <a:srgbClr val="002060"/>
                </a:solidFill>
                <a:latin typeface="Book Antiqua"/>
                <a:ea typeface="Book Antiqua"/>
                <a:cs typeface="Book Antiqua"/>
                <a:sym typeface="Book Antiqua"/>
              </a:rPr>
              <a:t>Standard EC conditions for TPP</a:t>
            </a:r>
            <a:endParaRPr/>
          </a:p>
        </p:txBody>
      </p:sp>
      <p:sp>
        <p:nvSpPr>
          <p:cNvPr id="454" name="Google Shape;454;p56"/>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85000"/>
              <a:buChar char="⚫"/>
            </a:pPr>
            <a:r>
              <a:rPr b="1" lang="en-US" sz="1800">
                <a:latin typeface="Arial"/>
                <a:ea typeface="Arial"/>
                <a:cs typeface="Arial"/>
                <a:sym typeface="Arial"/>
              </a:rPr>
              <a:t>Risk mitigation and Disaster management</a:t>
            </a:r>
            <a:endParaRPr/>
          </a:p>
          <a:p>
            <a:pPr indent="-184451" lvl="0" marL="274320" rtl="0" algn="l">
              <a:spcBef>
                <a:spcPts val="580"/>
              </a:spcBef>
              <a:spcAft>
                <a:spcPts val="0"/>
              </a:spcAft>
              <a:buSzPct val="85000"/>
              <a:buNone/>
            </a:pPr>
            <a:r>
              <a:t/>
            </a:r>
            <a:endParaRPr b="1" sz="1800">
              <a:latin typeface="Arial"/>
              <a:ea typeface="Arial"/>
              <a:cs typeface="Arial"/>
              <a:sym typeface="Arial"/>
            </a:endParaRPr>
          </a:p>
          <a:p>
            <a:pPr indent="-274320" lvl="0" marL="274320" rtl="0" algn="l">
              <a:spcBef>
                <a:spcPts val="580"/>
              </a:spcBef>
              <a:spcAft>
                <a:spcPts val="0"/>
              </a:spcAft>
              <a:buSzPct val="85000"/>
              <a:buChar char="⚫"/>
            </a:pPr>
            <a:r>
              <a:rPr b="1" lang="en-US" sz="1800">
                <a:latin typeface="Arial"/>
                <a:ea typeface="Arial"/>
                <a:cs typeface="Arial"/>
                <a:sym typeface="Arial"/>
              </a:rPr>
              <a:t>Green belt and biodiversity conservation</a:t>
            </a:r>
            <a:endParaRPr/>
          </a:p>
          <a:p>
            <a:pPr indent="-228599" lvl="1" marL="548640" rtl="0" algn="l">
              <a:spcBef>
                <a:spcPts val="370"/>
              </a:spcBef>
              <a:spcAft>
                <a:spcPts val="0"/>
              </a:spcAft>
              <a:buSzPct val="85000"/>
              <a:buChar char="⚫"/>
            </a:pPr>
            <a:r>
              <a:rPr b="1" lang="en-US" sz="1800">
                <a:latin typeface="Arial"/>
                <a:ea typeface="Arial"/>
                <a:cs typeface="Arial"/>
                <a:sym typeface="Arial"/>
              </a:rPr>
              <a:t>Greenbelt  in an area of 33%  of the  total project area  </a:t>
            </a:r>
            <a:endParaRPr/>
          </a:p>
          <a:p>
            <a:pPr indent="-184451" lvl="0" marL="274320" rtl="0" algn="l">
              <a:spcBef>
                <a:spcPts val="580"/>
              </a:spcBef>
              <a:spcAft>
                <a:spcPts val="0"/>
              </a:spcAft>
              <a:buSzPct val="85000"/>
              <a:buNone/>
            </a:pPr>
            <a:r>
              <a:t/>
            </a:r>
            <a:endParaRPr b="1" sz="1800">
              <a:latin typeface="Arial"/>
              <a:ea typeface="Arial"/>
              <a:cs typeface="Arial"/>
              <a:sym typeface="Arial"/>
            </a:endParaRPr>
          </a:p>
          <a:p>
            <a:pPr indent="-274320" lvl="0" marL="274320" rtl="0" algn="l">
              <a:spcBef>
                <a:spcPts val="580"/>
              </a:spcBef>
              <a:spcAft>
                <a:spcPts val="0"/>
              </a:spcAft>
              <a:buSzPct val="85000"/>
              <a:buChar char="⚫"/>
            </a:pPr>
            <a:r>
              <a:rPr b="1" lang="en-US" sz="1800">
                <a:latin typeface="Arial"/>
                <a:ea typeface="Arial"/>
                <a:cs typeface="Arial"/>
                <a:sym typeface="Arial"/>
              </a:rPr>
              <a:t>Waste management</a:t>
            </a:r>
            <a:endParaRPr/>
          </a:p>
          <a:p>
            <a:pPr indent="-228599" lvl="1" marL="548640" rtl="0" algn="l">
              <a:spcBef>
                <a:spcPts val="370"/>
              </a:spcBef>
              <a:spcAft>
                <a:spcPts val="0"/>
              </a:spcAft>
              <a:buSzPct val="85000"/>
              <a:buChar char="⚫"/>
            </a:pPr>
            <a:r>
              <a:rPr b="1" lang="en-US" sz="1800">
                <a:latin typeface="Arial"/>
                <a:ea typeface="Arial"/>
                <a:cs typeface="Arial"/>
                <a:sym typeface="Arial"/>
              </a:rPr>
              <a:t>-lined ash pond</a:t>
            </a:r>
            <a:endParaRPr/>
          </a:p>
          <a:p>
            <a:pPr indent="-228599" lvl="1" marL="548640" rtl="0" algn="l">
              <a:spcBef>
                <a:spcPts val="370"/>
              </a:spcBef>
              <a:spcAft>
                <a:spcPts val="0"/>
              </a:spcAft>
              <a:buSzPct val="85000"/>
              <a:buChar char="⚫"/>
            </a:pPr>
            <a:r>
              <a:rPr b="1" lang="en-US" sz="1800">
                <a:latin typeface="Arial"/>
                <a:ea typeface="Arial"/>
                <a:cs typeface="Arial"/>
                <a:sym typeface="Arial"/>
              </a:rPr>
              <a:t>Dry flyash collection </a:t>
            </a:r>
            <a:endParaRPr/>
          </a:p>
          <a:p>
            <a:pPr indent="-228599" lvl="1" marL="548640" rtl="0" algn="l">
              <a:spcBef>
                <a:spcPts val="370"/>
              </a:spcBef>
              <a:spcAft>
                <a:spcPts val="0"/>
              </a:spcAft>
              <a:buSzPct val="85000"/>
              <a:buChar char="⚫"/>
            </a:pPr>
            <a:r>
              <a:rPr b="1" lang="en-US" sz="1800">
                <a:latin typeface="Arial"/>
                <a:ea typeface="Arial"/>
                <a:cs typeface="Arial"/>
                <a:sym typeface="Arial"/>
              </a:rPr>
              <a:t>Flyash utilisation to achieve the 100 %  by the end of 4 year </a:t>
            </a:r>
            <a:endParaRPr/>
          </a:p>
          <a:p>
            <a:pPr indent="-184451" lvl="0" marL="274320" rtl="0" algn="l">
              <a:spcBef>
                <a:spcPts val="580"/>
              </a:spcBef>
              <a:spcAft>
                <a:spcPts val="0"/>
              </a:spcAft>
              <a:buSzPct val="85000"/>
              <a:buNone/>
            </a:pPr>
            <a:r>
              <a:t/>
            </a:r>
            <a:endParaRPr b="1" sz="1800">
              <a:latin typeface="Arial"/>
              <a:ea typeface="Arial"/>
              <a:cs typeface="Arial"/>
              <a:sym typeface="Arial"/>
            </a:endParaRPr>
          </a:p>
          <a:p>
            <a:pPr indent="-274320" lvl="0" marL="274320" rtl="0" algn="l">
              <a:spcBef>
                <a:spcPts val="580"/>
              </a:spcBef>
              <a:spcAft>
                <a:spcPts val="0"/>
              </a:spcAft>
              <a:buSzPct val="85000"/>
              <a:buChar char="⚫"/>
            </a:pPr>
            <a:r>
              <a:rPr b="1" lang="en-US" sz="1800">
                <a:latin typeface="Arial"/>
                <a:ea typeface="Arial"/>
                <a:cs typeface="Arial"/>
                <a:sym typeface="Arial"/>
              </a:rPr>
              <a:t>Monitoring of compliance</a:t>
            </a:r>
            <a:endParaRPr/>
          </a:p>
          <a:p>
            <a:pPr indent="-228599" lvl="1" marL="548640" rtl="0" algn="l">
              <a:spcBef>
                <a:spcPts val="370"/>
              </a:spcBef>
              <a:spcAft>
                <a:spcPts val="0"/>
              </a:spcAft>
              <a:buSzPct val="85000"/>
              <a:buChar char="⚫"/>
            </a:pPr>
            <a:r>
              <a:rPr b="1" lang="en-US" sz="1800">
                <a:latin typeface="Arial"/>
                <a:ea typeface="Arial"/>
                <a:cs typeface="Arial"/>
                <a:sym typeface="Arial"/>
              </a:rPr>
              <a:t>Environmental audit by third party</a:t>
            </a:r>
            <a:endParaRPr/>
          </a:p>
          <a:p>
            <a:pPr indent="-228599" lvl="1" marL="548640" rtl="0" algn="l">
              <a:spcBef>
                <a:spcPts val="370"/>
              </a:spcBef>
              <a:spcAft>
                <a:spcPts val="0"/>
              </a:spcAft>
              <a:buSzPct val="85000"/>
              <a:buChar char="⚫"/>
            </a:pPr>
            <a:r>
              <a:rPr b="1" lang="en-US" sz="1800">
                <a:latin typeface="Arial"/>
                <a:ea typeface="Arial"/>
                <a:cs typeface="Arial"/>
                <a:sym typeface="Arial"/>
              </a:rPr>
              <a:t>Submission of six monthly reports on the status of compliance of the stipulated ECs</a:t>
            </a:r>
            <a:endParaRPr/>
          </a:p>
          <a:p>
            <a:pPr indent="0" lvl="0" marL="0" rtl="0" algn="l">
              <a:spcBef>
                <a:spcPts val="580"/>
              </a:spcBef>
              <a:spcAft>
                <a:spcPts val="0"/>
              </a:spcAft>
              <a:buSzPct val="85000"/>
              <a:buNone/>
            </a:pPr>
            <a:r>
              <a:rPr b="1" lang="en-US" sz="1800">
                <a:latin typeface="Arial"/>
                <a:ea typeface="Arial"/>
                <a:cs typeface="Arial"/>
                <a:sym typeface="Arial"/>
              </a:rPr>
              <a:t> </a:t>
            </a:r>
            <a:endParaRPr/>
          </a:p>
        </p:txBody>
      </p:sp>
      <p:sp>
        <p:nvSpPr>
          <p:cNvPr id="455" name="Google Shape;455;p56"/>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56" name="Google Shape;456;p56"/>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7"/>
          <p:cNvSpPr txBox="1"/>
          <p:nvPr/>
        </p:nvSpPr>
        <p:spPr>
          <a:xfrm>
            <a:off x="3352800" y="2863850"/>
            <a:ext cx="29718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FF"/>
              </a:buClr>
              <a:buSzPts val="3600"/>
              <a:buFont typeface="Noto Sans Symbols"/>
              <a:buNone/>
            </a:pPr>
            <a:r>
              <a:rPr b="1" i="0" lang="en-US" sz="3600" u="none" cap="none" strike="noStrike">
                <a:solidFill>
                  <a:srgbClr val="0000FF"/>
                </a:solidFill>
                <a:latin typeface="Arial"/>
                <a:ea typeface="Arial"/>
                <a:cs typeface="Arial"/>
                <a:sym typeface="Arial"/>
              </a:rPr>
              <a:t>THANK YOU</a:t>
            </a:r>
            <a:endParaRPr/>
          </a:p>
        </p:txBody>
      </p:sp>
      <p:sp>
        <p:nvSpPr>
          <p:cNvPr id="462" name="Google Shape;462;p57"/>
          <p:cNvSpPr/>
          <p:nvPr>
            <p:ph idx="12" type="sldNum"/>
          </p:nvPr>
        </p:nvSpPr>
        <p:spPr>
          <a:xfrm>
            <a:off x="8534400" y="6400800"/>
            <a:ext cx="533400" cy="381000"/>
          </a:xfrm>
          <a:prstGeom prst="ellipse">
            <a:avLst/>
          </a:prstGeom>
          <a:noFill/>
          <a:ln>
            <a:noFill/>
          </a:ln>
        </p:spPr>
        <p:txBody>
          <a:bodyPr anchorCtr="1" anchor="ctr" bIns="0" lIns="0" spcFirstLastPara="1" rIns="0" wrap="square" tIns="0">
            <a:noAutofit/>
          </a:bodyPr>
          <a:lstStyle/>
          <a:p>
            <a:pPr indent="0" lvl="0" marL="0" marR="0" rtl="0" algn="ctr">
              <a:spcBef>
                <a:spcPts val="0"/>
              </a:spcBef>
              <a:spcAft>
                <a:spcPts val="0"/>
              </a:spcAft>
              <a:buClr>
                <a:schemeClr val="dk1"/>
              </a:buClr>
              <a:buSzPts val="1400"/>
              <a:buFont typeface="Noto Sans Symbols"/>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7"/>
          <p:cNvPicPr preferRelativeResize="0"/>
          <p:nvPr/>
        </p:nvPicPr>
        <p:blipFill rotWithShape="1">
          <a:blip r:embed="rId3">
            <a:alphaModFix/>
          </a:blip>
          <a:srcRect b="0" l="0" r="0" t="0"/>
          <a:stretch/>
        </p:blipFill>
        <p:spPr>
          <a:xfrm>
            <a:off x="467544" y="656208"/>
            <a:ext cx="8371656" cy="5581104"/>
          </a:xfrm>
          <a:prstGeom prst="rect">
            <a:avLst/>
          </a:prstGeom>
          <a:noFill/>
          <a:ln>
            <a:noFill/>
          </a:ln>
        </p:spPr>
      </p:pic>
      <p:sp>
        <p:nvSpPr>
          <p:cNvPr id="137" name="Google Shape;137;p1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38" name="Google Shape;138;p17"/>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8"/>
          <p:cNvPicPr preferRelativeResize="0"/>
          <p:nvPr/>
        </p:nvPicPr>
        <p:blipFill rotWithShape="1">
          <a:blip r:embed="rId3">
            <a:alphaModFix/>
          </a:blip>
          <a:srcRect b="0" l="0" r="0" t="0"/>
          <a:stretch/>
        </p:blipFill>
        <p:spPr>
          <a:xfrm>
            <a:off x="107503" y="791840"/>
            <a:ext cx="9117869" cy="5517480"/>
          </a:xfrm>
          <a:prstGeom prst="rect">
            <a:avLst/>
          </a:prstGeom>
          <a:noFill/>
          <a:ln>
            <a:noFill/>
          </a:ln>
        </p:spPr>
      </p:pic>
      <p:sp>
        <p:nvSpPr>
          <p:cNvPr id="144" name="Google Shape;144;p1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45" name="Google Shape;145;p18"/>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ctr">
              <a:spcBef>
                <a:spcPts val="0"/>
              </a:spcBef>
              <a:spcAft>
                <a:spcPts val="0"/>
              </a:spcAft>
              <a:buClr>
                <a:srgbClr val="002060"/>
              </a:buClr>
              <a:buSzPct val="100000"/>
              <a:buFont typeface="Book Antiqua"/>
              <a:buNone/>
            </a:pPr>
            <a:r>
              <a:rPr b="1" i="0" lang="en-US" sz="3600" u="none" cap="none" strike="noStrike">
                <a:solidFill>
                  <a:srgbClr val="002060"/>
                </a:solidFill>
                <a:latin typeface="Book Antiqua"/>
                <a:ea typeface="Book Antiqua"/>
                <a:cs typeface="Book Antiqua"/>
                <a:sym typeface="Book Antiqua"/>
              </a:rPr>
              <a:t>Coal based TPP</a:t>
            </a:r>
            <a:endParaRPr b="0" i="0" sz="4400" u="none" cap="none" strike="noStrike">
              <a:solidFill>
                <a:schemeClr val="dk1"/>
              </a:solidFill>
              <a:latin typeface="Libre Franklin"/>
              <a:ea typeface="Libre Franklin"/>
              <a:cs typeface="Libre Franklin"/>
              <a:sym typeface="Libre Franklin"/>
            </a:endParaRPr>
          </a:p>
        </p:txBody>
      </p:sp>
      <p:sp>
        <p:nvSpPr>
          <p:cNvPr id="146" name="Google Shape;146;p1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9"/>
          <p:cNvPicPr preferRelativeResize="0"/>
          <p:nvPr/>
        </p:nvPicPr>
        <p:blipFill rotWithShape="1">
          <a:blip r:embed="rId3">
            <a:alphaModFix/>
          </a:blip>
          <a:srcRect b="0" l="0" r="0" t="0"/>
          <a:stretch/>
        </p:blipFill>
        <p:spPr>
          <a:xfrm rot="5400000">
            <a:off x="1486270" y="-880864"/>
            <a:ext cx="6048671" cy="8907761"/>
          </a:xfrm>
          <a:prstGeom prst="rect">
            <a:avLst/>
          </a:prstGeom>
          <a:noFill/>
          <a:ln>
            <a:noFill/>
          </a:ln>
        </p:spPr>
      </p:pic>
      <p:sp>
        <p:nvSpPr>
          <p:cNvPr id="152" name="Google Shape;152;p1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53" name="Google Shape;153;p19"/>
          <p:cNvSpPr txBox="1"/>
          <p:nvPr/>
        </p:nvSpPr>
        <p:spPr>
          <a:xfrm>
            <a:off x="4067944" y="615603"/>
            <a:ext cx="2664296" cy="365125"/>
          </a:xfrm>
          <a:prstGeom prst="rect">
            <a:avLst/>
          </a:prstGeom>
          <a:noFill/>
          <a:ln>
            <a:noFill/>
          </a:ln>
        </p:spPr>
        <p:txBody>
          <a:bodyPr anchorCtr="0" anchor="t" bIns="45700" lIns="91425" spcFirstLastPara="1" rIns="91425" wrap="square" tIns="45700">
            <a:normAutofit fontScale="82500" lnSpcReduction="10000"/>
          </a:bodyPr>
          <a:lstStyle/>
          <a:p>
            <a:pPr indent="0" lvl="0" marL="0" marR="0" rtl="0" algn="ctr">
              <a:spcBef>
                <a:spcPts val="0"/>
              </a:spcBef>
              <a:spcAft>
                <a:spcPts val="0"/>
              </a:spcAft>
              <a:buClr>
                <a:srgbClr val="002060"/>
              </a:buClr>
              <a:buSzPct val="100000"/>
              <a:buFont typeface="Book Antiqua"/>
              <a:buNone/>
            </a:pPr>
            <a:r>
              <a:rPr b="1" i="0" lang="en-US" sz="2000" u="none" cap="none" strike="noStrike">
                <a:solidFill>
                  <a:srgbClr val="002060"/>
                </a:solidFill>
                <a:latin typeface="Book Antiqua"/>
                <a:ea typeface="Book Antiqua"/>
                <a:cs typeface="Book Antiqua"/>
                <a:sym typeface="Book Antiqua"/>
              </a:rPr>
              <a:t>Coal based TPP: Process</a:t>
            </a:r>
            <a:endParaRPr b="0" i="0" sz="2000" u="none" cap="none" strike="noStrike">
              <a:solidFill>
                <a:schemeClr val="dk1"/>
              </a:solidFill>
              <a:latin typeface="Libre Franklin"/>
              <a:ea typeface="Libre Franklin"/>
              <a:cs typeface="Libre Franklin"/>
              <a:sym typeface="Libre Franklin"/>
            </a:endParaRPr>
          </a:p>
        </p:txBody>
      </p:sp>
      <p:sp>
        <p:nvSpPr>
          <p:cNvPr id="154" name="Google Shape;154;p1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0"/>
          <p:cNvPicPr preferRelativeResize="0"/>
          <p:nvPr/>
        </p:nvPicPr>
        <p:blipFill rotWithShape="1">
          <a:blip r:embed="rId3">
            <a:alphaModFix/>
          </a:blip>
          <a:srcRect b="0" l="0" r="0" t="0"/>
          <a:stretch/>
        </p:blipFill>
        <p:spPr>
          <a:xfrm>
            <a:off x="841973" y="675766"/>
            <a:ext cx="7186412" cy="6209618"/>
          </a:xfrm>
          <a:prstGeom prst="rect">
            <a:avLst/>
          </a:prstGeom>
          <a:noFill/>
          <a:ln>
            <a:noFill/>
          </a:ln>
        </p:spPr>
      </p:pic>
      <p:sp>
        <p:nvSpPr>
          <p:cNvPr id="160" name="Google Shape;160;p20"/>
          <p:cNvSpPr txBox="1"/>
          <p:nvPr/>
        </p:nvSpPr>
        <p:spPr>
          <a:xfrm>
            <a:off x="457200" y="152400"/>
            <a:ext cx="8229600" cy="612304"/>
          </a:xfrm>
          <a:prstGeom prst="rect">
            <a:avLst/>
          </a:prstGeom>
          <a:noFill/>
          <a:ln>
            <a:noFill/>
          </a:ln>
        </p:spPr>
        <p:txBody>
          <a:bodyPr anchorCtr="0" anchor="t" bIns="45700" lIns="91425" spcFirstLastPara="1" rIns="91425" wrap="square" tIns="45700">
            <a:normAutofit fontScale="97500"/>
          </a:bodyPr>
          <a:lstStyle/>
          <a:p>
            <a:pPr indent="0" lvl="0" marL="0" marR="0" rtl="0" algn="ctr">
              <a:spcBef>
                <a:spcPts val="0"/>
              </a:spcBef>
              <a:spcAft>
                <a:spcPts val="0"/>
              </a:spcAft>
              <a:buClr>
                <a:srgbClr val="002060"/>
              </a:buClr>
              <a:buSzPct val="100000"/>
              <a:buFont typeface="Book Antiqua"/>
              <a:buNone/>
            </a:pPr>
            <a:r>
              <a:rPr b="1" i="0" lang="en-US" sz="2800" u="none" cap="none" strike="noStrike">
                <a:solidFill>
                  <a:srgbClr val="002060"/>
                </a:solidFill>
                <a:latin typeface="Book Antiqua"/>
                <a:ea typeface="Book Antiqua"/>
                <a:cs typeface="Book Antiqua"/>
                <a:sym typeface="Book Antiqua"/>
              </a:rPr>
              <a:t>Pollution from TPP</a:t>
            </a:r>
            <a:endParaRPr b="0" i="0" sz="2800" u="none" cap="none" strike="noStrike">
              <a:solidFill>
                <a:schemeClr val="dk1"/>
              </a:solidFill>
              <a:latin typeface="Libre Franklin"/>
              <a:ea typeface="Libre Franklin"/>
              <a:cs typeface="Libre Franklin"/>
              <a:sym typeface="Libre Franklin"/>
            </a:endParaRPr>
          </a:p>
        </p:txBody>
      </p:sp>
      <p:sp>
        <p:nvSpPr>
          <p:cNvPr id="161" name="Google Shape;161;p20"/>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62" name="Google Shape;162;p20"/>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1"/>
          <p:cNvPicPr preferRelativeResize="0"/>
          <p:nvPr/>
        </p:nvPicPr>
        <p:blipFill rotWithShape="1">
          <a:blip r:embed="rId3">
            <a:alphaModFix/>
          </a:blip>
          <a:srcRect b="0" l="0" r="0" t="0"/>
          <a:stretch/>
        </p:blipFill>
        <p:spPr>
          <a:xfrm>
            <a:off x="1369955" y="0"/>
            <a:ext cx="6514413" cy="6858000"/>
          </a:xfrm>
          <a:prstGeom prst="rect">
            <a:avLst/>
          </a:prstGeom>
          <a:noFill/>
          <a:ln>
            <a:noFill/>
          </a:ln>
        </p:spPr>
      </p:pic>
      <p:sp>
        <p:nvSpPr>
          <p:cNvPr id="168" name="Google Shape;168;p2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69" name="Google Shape;169;p21"/>
          <p:cNvSpPr txBox="1"/>
          <p:nvPr/>
        </p:nvSpPr>
        <p:spPr>
          <a:xfrm>
            <a:off x="1331640" y="44624"/>
            <a:ext cx="2664296" cy="365125"/>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ctr">
              <a:spcBef>
                <a:spcPts val="0"/>
              </a:spcBef>
              <a:spcAft>
                <a:spcPts val="0"/>
              </a:spcAft>
              <a:buClr>
                <a:srgbClr val="002060"/>
              </a:buClr>
              <a:buSzPct val="100000"/>
              <a:buFont typeface="Book Antiqua"/>
              <a:buNone/>
            </a:pPr>
            <a:r>
              <a:rPr b="1" i="0" lang="en-US" sz="2000" u="none" cap="none" strike="noStrike">
                <a:solidFill>
                  <a:srgbClr val="002060"/>
                </a:solidFill>
                <a:latin typeface="Book Antiqua"/>
                <a:ea typeface="Book Antiqua"/>
                <a:cs typeface="Book Antiqua"/>
                <a:sym typeface="Book Antiqua"/>
              </a:rPr>
              <a:t>Wastewater from TPP</a:t>
            </a:r>
            <a:endParaRPr b="0" i="0" sz="2000" u="none" cap="none" strike="noStrike">
              <a:solidFill>
                <a:schemeClr val="dk1"/>
              </a:solidFill>
              <a:latin typeface="Libre Franklin"/>
              <a:ea typeface="Libre Franklin"/>
              <a:cs typeface="Libre Franklin"/>
              <a:sym typeface="Libre Franklin"/>
            </a:endParaRPr>
          </a:p>
        </p:txBody>
      </p:sp>
      <p:sp>
        <p:nvSpPr>
          <p:cNvPr id="170" name="Google Shape;170;p2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Dr D Saha August 17, 2022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